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Lst>
  <p:sldSz cy="5143500" cx="9144000"/>
  <p:notesSz cx="6858000" cy="9144000"/>
  <p:embeddedFontLs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
      <p:font typeface="DM Sans"/>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5" Type="http://schemas.openxmlformats.org/officeDocument/2006/relationships/font" Target="fonts/DMSans-boldItalic.fntdata"/><Relationship Id="rId15" Type="http://schemas.openxmlformats.org/officeDocument/2006/relationships/slide" Target="slides/slide10.xml"/><Relationship Id="rId110" Type="http://schemas.openxmlformats.org/officeDocument/2006/relationships/font" Target="fonts/HelveticaNeueLight-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DMSans-italic.fntdata"/><Relationship Id="rId18" Type="http://schemas.openxmlformats.org/officeDocument/2006/relationships/slide" Target="slides/slide13.xml"/><Relationship Id="rId113" Type="http://schemas.openxmlformats.org/officeDocument/2006/relationships/font" Target="fonts/DMSans-bold.fntdata"/><Relationship Id="rId112" Type="http://schemas.openxmlformats.org/officeDocument/2006/relationships/font" Target="fonts/DMSans-regular.fntdata"/><Relationship Id="rId111" Type="http://schemas.openxmlformats.org/officeDocument/2006/relationships/font" Target="fonts/HelveticaNeueLight-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mercadolibre.com.ar/" TargetMode="External"/><Relationship Id="rId3" Type="http://schemas.openxmlformats.org/officeDocument/2006/relationships/hyperlink" Target="https://www.buscalibre.com/"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inkedin.com/feed/" TargetMode="Externa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ducared.net/" TargetMode="External"/><Relationship Id="rId3" Type="http://schemas.openxmlformats.org/officeDocument/2006/relationships/hyperlink" Target="https://www.aulablog.com/" TargetMode="Externa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million-devs.netlify.co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evelopers.google.com/speed/pagespeed/insights/" TargetMode="Externa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9407815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19407815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94078150a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94078150a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194078150a_1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194078150a_1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1194078150a_1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1194078150a_1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1194078150a_1_3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1194078150a_1_3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94078150a_3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94078150a_3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194078150a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194078150a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94078150a_3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94078150a_3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94078150a_3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94078150a_3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94078150a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94078150a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94078150a_3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94078150a_3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194078150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194078150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94078150a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94078150a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94078150a_3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194078150a_3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94078150a_3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94078150a_3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rgbClr val="DEFC52"/>
                </a:highlight>
                <a:latin typeface="DM Sans"/>
                <a:ea typeface="DM Sans"/>
                <a:cs typeface="DM Sans"/>
                <a:sym typeface="DM Sans"/>
              </a:rPr>
              <a:t>DOCENTE: da algunos ejemplos</a:t>
            </a:r>
            <a:endParaRPr b="1">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94078150a_3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94078150a_3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94078150a_3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94078150a_3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1194078150a_3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1194078150a_3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94078150a_3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94078150a_3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194078150a_3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194078150a_3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194078150a_3_3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194078150a_3_3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94078150a_3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94078150a_3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1194078150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194078150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94078150a_3_3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94078150a_3_3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4078150a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94078150a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94078150a_4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94078150a_4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94078150a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94078150a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94078150a_4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94078150a_4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1194078150a_4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1194078150a_4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1194078150a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1194078150a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94078150a_5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94078150a_5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194078150a_5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194078150a_5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94078150a_1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94078150a_1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94078150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g1194078150a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94078150a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94078150a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94078150a_1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94078150a_1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1194078150a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1194078150a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sugiere mostrar en vivo como se visualiza una página dinámica.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Algunos ejemplos: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u="sng">
                <a:solidFill>
                  <a:schemeClr val="hlink"/>
                </a:solidFill>
                <a:highlight>
                  <a:srgbClr val="E0FF00"/>
                </a:highlight>
                <a:hlinkClick r:id="rId2"/>
              </a:rPr>
              <a:t>https://www.mercadolibre.com.ar/</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u="sng">
                <a:solidFill>
                  <a:schemeClr val="hlink"/>
                </a:solidFill>
                <a:highlight>
                  <a:srgbClr val="E0FF00"/>
                </a:highlight>
                <a:hlinkClick r:id="rId3"/>
              </a:rPr>
              <a:t>https://www.buscalibre.com/</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194078150a_6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1194078150a_6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1194078150a_6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1194078150a_6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Dejamos link: </a:t>
            </a:r>
            <a:r>
              <a:rPr lang="es-419" u="sng">
                <a:solidFill>
                  <a:schemeClr val="hlink"/>
                </a:solidFill>
                <a:highlight>
                  <a:srgbClr val="DEFC52"/>
                </a:highlight>
                <a:hlinkClick r:id="rId2"/>
              </a:rPr>
              <a:t>https://www.linkedin.com/feed/</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Se puede mostrar una página en vivo</a:t>
            </a:r>
            <a:endParaRPr>
              <a:highlight>
                <a:srgbClr val="DEFC52"/>
              </a:highlight>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94078150a_6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94078150a_6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94078150a_6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94078150a_6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sugiere mostrar en vivo como se visualiza una página estática Algunos ejemplos: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u="sng">
                <a:solidFill>
                  <a:schemeClr val="hlink"/>
                </a:solidFill>
                <a:highlight>
                  <a:srgbClr val="E0FF00"/>
                </a:highlight>
                <a:hlinkClick r:id="rId2"/>
              </a:rPr>
              <a:t>https://educared.net</a:t>
            </a:r>
            <a:r>
              <a:rPr lang="es-419">
                <a:solidFill>
                  <a:schemeClr val="dk1"/>
                </a:solidFill>
                <a:highlight>
                  <a:srgbClr val="E0FF00"/>
                </a:highlight>
              </a:rPr>
              <a:t>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u="sng">
                <a:solidFill>
                  <a:schemeClr val="hlink"/>
                </a:solidFill>
                <a:highlight>
                  <a:srgbClr val="E0FF00"/>
                </a:highlight>
                <a:hlinkClick r:id="rId3"/>
              </a:rPr>
              <a:t>https://www.aulablog.com/</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94078150a_6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94078150a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94078150a_6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94078150a_6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Dejamos link: </a:t>
            </a:r>
            <a:r>
              <a:rPr lang="es-419" u="sng">
                <a:solidFill>
                  <a:schemeClr val="hlink"/>
                </a:solidFill>
                <a:highlight>
                  <a:srgbClr val="DEFC52"/>
                </a:highlight>
                <a:hlinkClick r:id="rId2"/>
              </a:rPr>
              <a:t>https://million-devs.netlify.com/</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DEFC52"/>
              </a:highlight>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94078150a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94078150a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94078150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94078150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94078150a_7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94078150a_7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94078150a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94078150a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94078150a_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94078150a_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1194078150a_8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1194078150a_8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1194078150a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1194078150a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94078150a_9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94078150a_9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94078150a_9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94078150a_9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94078150a_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94078150a_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1194078150a_9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1194078150a_9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Sugerir esta pagina: </a:t>
            </a:r>
            <a:r>
              <a:rPr lang="es-419" u="sng">
                <a:solidFill>
                  <a:schemeClr val="hlink"/>
                </a:solidFill>
                <a:highlight>
                  <a:srgbClr val="DEFC52"/>
                </a:highlight>
                <a:hlinkClick r:id="rId2"/>
              </a:rPr>
              <a:t>https://developers.google.com/speed/pagespeed/insights/</a:t>
            </a:r>
            <a:r>
              <a:rPr lang="es-419">
                <a:solidFill>
                  <a:schemeClr val="dk1"/>
                </a:solidFill>
                <a:highlight>
                  <a:srgbClr val="DEFC52"/>
                </a:highlight>
              </a:rPr>
              <a:t> </a:t>
            </a:r>
            <a:endParaRPr>
              <a:highlight>
                <a:srgbClr val="DEFC52"/>
              </a:highlight>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94078150a_9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94078150a_9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194078150a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194078150a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94078150a_9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94078150a_9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94078150a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94078150a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94078150a_1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94078150a_1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94078150a_1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94078150a_1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1194078150a_1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1194078150a_1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94078150a_1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194078150a_1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94078150a_1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94078150a_1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94078150a_1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94078150a_1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94078150a_1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94078150a_1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94078150a_1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94078150a_1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94078150a_1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194078150a_1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2" name="Shape 622"/>
        <p:cNvGrpSpPr/>
        <p:nvPr/>
      </p:nvGrpSpPr>
      <p:grpSpPr>
        <a:xfrm>
          <a:off x="0" y="0"/>
          <a:ext cx="0" cy="0"/>
          <a:chOff x="0" y="0"/>
          <a:chExt cx="0" cy="0"/>
        </a:xfrm>
      </p:grpSpPr>
      <p:sp>
        <p:nvSpPr>
          <p:cNvPr id="623" name="Google Shape;623;g1194078150a_1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4" name="Google Shape;624;g1194078150a_1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1194078150a_1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1194078150a_1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1194078150a_1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1194078150a_1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1194078150a_10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1194078150a_10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1194078150a_10_3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1194078150a_10_3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1194078150a_10_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1194078150a_10_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94078150a_1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94078150a_1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highlight>
                  <a:srgbClr val="DEFC52"/>
                </a:highlight>
                <a:latin typeface="DM Sans"/>
                <a:ea typeface="DM Sans"/>
                <a:cs typeface="DM Sans"/>
                <a:sym typeface="DM Sans"/>
              </a:rPr>
              <a:t>Esta tarea tiene que llevar unos 15 minutos.</a:t>
            </a:r>
            <a:endParaRPr>
              <a:highlight>
                <a:srgbClr val="DEFC52"/>
              </a:highlight>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5" name="Shape 675"/>
        <p:cNvGrpSpPr/>
        <p:nvPr/>
      </p:nvGrpSpPr>
      <p:grpSpPr>
        <a:xfrm>
          <a:off x="0" y="0"/>
          <a:ext cx="0" cy="0"/>
          <a:chOff x="0" y="0"/>
          <a:chExt cx="0" cy="0"/>
        </a:xfrm>
      </p:grpSpPr>
      <p:sp>
        <p:nvSpPr>
          <p:cNvPr id="676" name="Google Shape;676;g1194078150a_1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1194078150a_1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0" name="Shape 680"/>
        <p:cNvGrpSpPr/>
        <p:nvPr/>
      </p:nvGrpSpPr>
      <p:grpSpPr>
        <a:xfrm>
          <a:off x="0" y="0"/>
          <a:ext cx="0" cy="0"/>
          <a:chOff x="0" y="0"/>
          <a:chExt cx="0" cy="0"/>
        </a:xfrm>
      </p:grpSpPr>
      <p:sp>
        <p:nvSpPr>
          <p:cNvPr id="681" name="Google Shape;681;g1194078150a_1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2" name="Google Shape;682;g1194078150a_1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194078150a_1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94078150a_10_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94078150a_1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94078150a_1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94078150a_10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94078150a_10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94078150a_1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94078150a_10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94078150a_1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194078150a_1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194078150a_1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194078150a_1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1194078150a_1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1194078150a_1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1194078150a_10_5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1194078150a_10_5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g1194078150a_10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1194078150a_10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chemeClr val="accent4"/>
                </a:highlight>
              </a:rPr>
              <a:t>Es importante que el docente muestre las distintas partes del trabajo y sus secciones, guiando a los alumnos en como deben encarar la resolución del proyecto. Abrir momento de consultas sobre la resolución.</a:t>
            </a:r>
            <a:endParaRPr>
              <a:solidFill>
                <a:schemeClr val="dk1"/>
              </a:solidFill>
              <a:highlight>
                <a:schemeClr val="accent4"/>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94078150a_10_7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94078150a_10_7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94078150a_10_7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94078150a_10_7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200">
                <a:solidFill>
                  <a:schemeClr val="dk1"/>
                </a:solidFill>
                <a:highlight>
                  <a:srgbClr val="DEFC52"/>
                </a:highlight>
                <a:latin typeface="Helvetica Neue"/>
                <a:ea typeface="Helvetica Neue"/>
                <a:cs typeface="Helvetica Neue"/>
                <a:sym typeface="Helvetica Neue"/>
              </a:rPr>
              <a:t>Profesor/a: </a:t>
            </a:r>
            <a:r>
              <a:rPr lang="es-419" sz="1200">
                <a:solidFill>
                  <a:schemeClr val="dk1"/>
                </a:solidFill>
                <a:highlight>
                  <a:srgbClr val="DEFC52"/>
                </a:highlight>
                <a:latin typeface="Helvetica Neue Light"/>
                <a:ea typeface="Helvetica Neue Light"/>
                <a:cs typeface="Helvetica Neue Light"/>
                <a:sym typeface="Helvetica Neue Light"/>
              </a:rPr>
              <a:t>Puede sugerirse la presentación de entre 1 y 3 sitios webs para contar con posibilidades al momento de la realización del testeo.</a:t>
            </a:r>
            <a:endParaRPr>
              <a:highlight>
                <a:srgbClr val="DEFC52"/>
              </a:highlight>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94078150a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9" name="Google Shape;779;g1194078150a_1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94078150a_1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94078150a_1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1194078150a_12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1194078150a_12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94078150a_12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94078150a_12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9" name="Shape 799"/>
        <p:cNvGrpSpPr/>
        <p:nvPr/>
      </p:nvGrpSpPr>
      <p:grpSpPr>
        <a:xfrm>
          <a:off x="0" y="0"/>
          <a:ext cx="0" cy="0"/>
          <a:chOff x="0" y="0"/>
          <a:chExt cx="0" cy="0"/>
        </a:xfrm>
      </p:grpSpPr>
      <p:sp>
        <p:nvSpPr>
          <p:cNvPr id="800" name="Google Shape;800;g1194078150a_12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194078150a_12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9" name="Shape 809"/>
        <p:cNvGrpSpPr/>
        <p:nvPr/>
      </p:nvGrpSpPr>
      <p:grpSpPr>
        <a:xfrm>
          <a:off x="0" y="0"/>
          <a:ext cx="0" cy="0"/>
          <a:chOff x="0" y="0"/>
          <a:chExt cx="0" cy="0"/>
        </a:xfrm>
      </p:grpSpPr>
      <p:sp>
        <p:nvSpPr>
          <p:cNvPr id="810" name="Google Shape;810;g1194078150a_12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1" name="Google Shape;811;g1194078150a_12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1194078150a_12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1194078150a_12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94078150a_12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94078150a_12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1194078150a_12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1194078150a_12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0" name="Shape 830"/>
        <p:cNvGrpSpPr/>
        <p:nvPr/>
      </p:nvGrpSpPr>
      <p:grpSpPr>
        <a:xfrm>
          <a:off x="0" y="0"/>
          <a:ext cx="0" cy="0"/>
          <a:chOff x="0" y="0"/>
          <a:chExt cx="0" cy="0"/>
        </a:xfrm>
      </p:grpSpPr>
      <p:sp>
        <p:nvSpPr>
          <p:cNvPr id="831" name="Google Shape;831;g1194078150a_12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1194078150a_12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5" name="Shape 835"/>
        <p:cNvGrpSpPr/>
        <p:nvPr/>
      </p:nvGrpSpPr>
      <p:grpSpPr>
        <a:xfrm>
          <a:off x="0" y="0"/>
          <a:ext cx="0" cy="0"/>
          <a:chOff x="0" y="0"/>
          <a:chExt cx="0" cy="0"/>
        </a:xfrm>
      </p:grpSpPr>
      <p:sp>
        <p:nvSpPr>
          <p:cNvPr id="836" name="Google Shape;836;g1194078150a_12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7" name="Google Shape;837;g1194078150a_12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3">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2">
  <p:cSld name="SECTION_HEADER_1_1_1_1_1_1_4">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3">
  <p:cSld name="SECTION_HEADER_1_1_1_1_1_1_5">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4">
  <p:cSld name="SECTION_HEADER_1_1_1_1_1_1_6">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5">
  <p:cSld name="SECTION_HEADER_1_1_1_1_1_1_7">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96" name="Shape 96"/>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1">
  <p:cSld name="SECTION_HEADER_1_1_3">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0.xml"/><Relationship Id="rId3" Type="http://schemas.openxmlformats.org/officeDocument/2006/relationships/image" Target="../media/image3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2.xml"/><Relationship Id="rId3" Type="http://schemas.openxmlformats.org/officeDocument/2006/relationships/image" Target="../media/image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5.xml"/><Relationship Id="rId3" Type="http://schemas.openxmlformats.org/officeDocument/2006/relationships/image" Target="../media/image43.gif"/><Relationship Id="rId4" Type="http://schemas.openxmlformats.org/officeDocument/2006/relationships/image" Target="../media/image36.gif"/><Relationship Id="rId5" Type="http://schemas.openxmlformats.org/officeDocument/2006/relationships/image" Target="../media/image40.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5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1.xml"/><Relationship Id="rId3" Type="http://schemas.openxmlformats.org/officeDocument/2006/relationships/image" Target="../media/image46.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4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 Id="rId3" Type="http://schemas.openxmlformats.org/officeDocument/2006/relationships/image" Target="../media/image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5.xml"/><Relationship Id="rId3" Type="http://schemas.openxmlformats.org/officeDocument/2006/relationships/image" Target="../media/image4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4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 Id="rId3" Type="http://schemas.openxmlformats.org/officeDocument/2006/relationships/image" Target="../media/image54.png"/><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1.xml"/><Relationship Id="rId3" Type="http://schemas.openxmlformats.org/officeDocument/2006/relationships/image" Target="../media/image5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5.xml"/><Relationship Id="rId3" Type="http://schemas.openxmlformats.org/officeDocument/2006/relationships/image" Target="../media/image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6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 Id="rId3" Type="http://schemas.openxmlformats.org/officeDocument/2006/relationships/image" Target="../media/image6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6.png"/><Relationship Id="rId4" Type="http://schemas.openxmlformats.org/officeDocument/2006/relationships/image" Target="../media/image3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 Id="rId3" Type="http://schemas.openxmlformats.org/officeDocument/2006/relationships/image" Target="../media/image5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 Id="rId3" Type="http://schemas.openxmlformats.org/officeDocument/2006/relationships/image" Target="../media/image5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30.png"/><Relationship Id="rId4" Type="http://schemas.openxmlformats.org/officeDocument/2006/relationships/image" Target="../media/image29.png"/><Relationship Id="rId5" Type="http://schemas.openxmlformats.org/officeDocument/2006/relationships/slide" Target="/ppt/slides/slide6.xml"/><Relationship Id="rId6" Type="http://schemas.openxmlformats.org/officeDocument/2006/relationships/slide" Target="/ppt/slides/slide39.xml"/><Relationship Id="rId7" Type="http://schemas.openxmlformats.org/officeDocument/2006/relationships/slide" Target="/ppt/slides/slide52.xml"/><Relationship Id="rId8" Type="http://schemas.openxmlformats.org/officeDocument/2006/relationships/slide" Target="/ppt/slides/slide6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0.xml"/><Relationship Id="rId3" Type="http://schemas.openxmlformats.org/officeDocument/2006/relationships/image" Target="../media/image6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3.xml"/><Relationship Id="rId3" Type="http://schemas.openxmlformats.org/officeDocument/2006/relationships/image" Target="../media/image6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5.xml"/><Relationship Id="rId3" Type="http://schemas.openxmlformats.org/officeDocument/2006/relationships/image" Target="../media/image69.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7.xml"/><Relationship Id="rId3" Type="http://schemas.openxmlformats.org/officeDocument/2006/relationships/image" Target="../media/image64.gi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8.xml"/><Relationship Id="rId3" Type="http://schemas.openxmlformats.org/officeDocument/2006/relationships/image" Target="../media/image68.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image" Target="../media/image70.png"/><Relationship Id="rId4" Type="http://schemas.openxmlformats.org/officeDocument/2006/relationships/image" Target="../media/image6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5.xml"/><Relationship Id="rId3" Type="http://schemas.openxmlformats.org/officeDocument/2006/relationships/image" Target="../media/image73.png"/><Relationship Id="rId4" Type="http://schemas.openxmlformats.org/officeDocument/2006/relationships/image" Target="../media/image67.png"/><Relationship Id="rId5" Type="http://schemas.openxmlformats.org/officeDocument/2006/relationships/image" Target="../media/image72.png"/><Relationship Id="rId6"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6.xml"/><Relationship Id="rId3" Type="http://schemas.openxmlformats.org/officeDocument/2006/relationships/image" Target="../media/image66.png"/><Relationship Id="rId4" Type="http://schemas.openxmlformats.org/officeDocument/2006/relationships/image" Target="../media/image77.png"/><Relationship Id="rId5" Type="http://schemas.openxmlformats.org/officeDocument/2006/relationships/image" Target="../media/image80.png"/><Relationship Id="rId6" Type="http://schemas.openxmlformats.org/officeDocument/2006/relationships/image" Target="../media/image7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8.xml"/><Relationship Id="rId3" Type="http://schemas.openxmlformats.org/officeDocument/2006/relationships/image" Target="../media/image76.png"/><Relationship Id="rId4" Type="http://schemas.openxmlformats.org/officeDocument/2006/relationships/image" Target="../media/image7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9.xml"/><Relationship Id="rId3" Type="http://schemas.openxmlformats.org/officeDocument/2006/relationships/image" Target="../media/image8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3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0.xml"/><Relationship Id="rId3" Type="http://schemas.openxmlformats.org/officeDocument/2006/relationships/image" Target="../media/image7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2.xml"/><Relationship Id="rId3" Type="http://schemas.openxmlformats.org/officeDocument/2006/relationships/image" Target="../media/image85.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83.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5.xml"/><Relationship Id="rId3" Type="http://schemas.openxmlformats.org/officeDocument/2006/relationships/image" Target="../media/image7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76.xml"/><Relationship Id="rId3" Type="http://schemas.openxmlformats.org/officeDocument/2006/relationships/image" Target="../media/image8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8.xml"/><Relationship Id="rId3" Type="http://schemas.openxmlformats.org/officeDocument/2006/relationships/image" Target="../media/image89.gi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9.xml"/><Relationship Id="rId3"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1.xml"/><Relationship Id="rId3" Type="http://schemas.openxmlformats.org/officeDocument/2006/relationships/image" Target="../media/image8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2.xml"/><Relationship Id="rId3" Type="http://schemas.openxmlformats.org/officeDocument/2006/relationships/image" Target="../media/image84.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8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4.xml"/><Relationship Id="rId3" Type="http://schemas.openxmlformats.org/officeDocument/2006/relationships/image" Target="../media/image86.png"/><Relationship Id="rId4" Type="http://schemas.openxmlformats.org/officeDocument/2006/relationships/image" Target="../media/image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85.xml"/><Relationship Id="rId3" Type="http://schemas.openxmlformats.org/officeDocument/2006/relationships/image" Target="../media/image9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86.xml"/><Relationship Id="rId3" Type="http://schemas.openxmlformats.org/officeDocument/2006/relationships/hyperlink" Target="https://drive.google.com/file/d/1BzhntAo5e2hlC8cYsXKq8BjStZVH4zIx/view?usp=sharing" TargetMode="External"/><Relationship Id="rId4" Type="http://schemas.openxmlformats.org/officeDocument/2006/relationships/image" Target="../media/image94.jpg"/><Relationship Id="rId5" Type="http://schemas.openxmlformats.org/officeDocument/2006/relationships/hyperlink" Target="https://www.pexels.com/es-es/buscar/QA/" TargetMode="Externa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1.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8.xml"/><Relationship Id="rId3" Type="http://schemas.openxmlformats.org/officeDocument/2006/relationships/image" Target="../media/image91.png"/><Relationship Id="rId4" Type="http://schemas.openxmlformats.org/officeDocument/2006/relationships/image" Target="../media/image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89.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1.xml"/><Relationship Id="rId3" Type="http://schemas.openxmlformats.org/officeDocument/2006/relationships/image" Target="../media/image9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2.xml"/><Relationship Id="rId3" Type="http://schemas.openxmlformats.org/officeDocument/2006/relationships/image" Target="../media/image90.png"/><Relationship Id="rId4" Type="http://schemas.openxmlformats.org/officeDocument/2006/relationships/hyperlink" Target="https://www.youtube.com/watch?v=MUctcQnB3_A" TargetMode="External"/><Relationship Id="rId5" Type="http://schemas.openxmlformats.org/officeDocument/2006/relationships/hyperlink" Target="https://www.youtube.com/watch?v=gTVpBbFWry8" TargetMode="Externa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96.xml"/><Relationship Id="rId3" Type="http://schemas.openxmlformats.org/officeDocument/2006/relationships/image" Target="../media/image96.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8.xml"/><Relationship Id="rId3" Type="http://schemas.openxmlformats.org/officeDocument/2006/relationships/image" Target="../media/image9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3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3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05" name="Google Shape;105;p3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06" name="Google Shape;106;p3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5" name="Google Shape;215;p46"/>
          <p:cNvPicPr preferRelativeResize="0"/>
          <p:nvPr/>
        </p:nvPicPr>
        <p:blipFill rotWithShape="1">
          <a:blip r:embed="rId3">
            <a:alphaModFix/>
          </a:blip>
          <a:srcRect b="-29747" l="1550" r="1540" t="-33251"/>
          <a:stretch/>
        </p:blipFill>
        <p:spPr>
          <a:xfrm>
            <a:off x="504875" y="468275"/>
            <a:ext cx="2923972" cy="4118750"/>
          </a:xfrm>
          <a:prstGeom prst="rect">
            <a:avLst/>
          </a:prstGeom>
          <a:noFill/>
          <a:ln>
            <a:noFill/>
          </a:ln>
        </p:spPr>
      </p:pic>
      <p:sp>
        <p:nvSpPr>
          <p:cNvPr id="216" name="Google Shape;216;p4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Secciones</a:t>
            </a:r>
            <a:endParaRPr b="1" sz="4000">
              <a:solidFill>
                <a:schemeClr val="dk1"/>
              </a:solidFill>
              <a:latin typeface="DM Sans"/>
              <a:ea typeface="DM Sans"/>
              <a:cs typeface="DM Sans"/>
              <a:sym typeface="DM Sans"/>
            </a:endParaRPr>
          </a:p>
        </p:txBody>
      </p:sp>
      <p:sp>
        <p:nvSpPr>
          <p:cNvPr id="217" name="Google Shape;217;p46"/>
          <p:cNvSpPr txBox="1"/>
          <p:nvPr/>
        </p:nvSpPr>
        <p:spPr>
          <a:xfrm>
            <a:off x="3649500" y="1925863"/>
            <a:ext cx="49872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Tipografía.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Corrección ortográfica.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Resolución.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Compatibilidad.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Cookies.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Links.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Color.</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Web services.</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Tipografía</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tipografía</a:t>
            </a:r>
            <a:endParaRPr b="1" sz="4000">
              <a:solidFill>
                <a:schemeClr val="dk1"/>
              </a:solidFill>
              <a:latin typeface="DM Sans"/>
              <a:ea typeface="DM Sans"/>
              <a:cs typeface="DM Sans"/>
              <a:sym typeface="DM Sans"/>
            </a:endParaRPr>
          </a:p>
        </p:txBody>
      </p:sp>
      <p:sp>
        <p:nvSpPr>
          <p:cNvPr id="228" name="Google Shape;228;p48"/>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parte del marco de UX/UI, en muchos casos, los diseños de las web vienen con precondiciones en cuanto a la tipografía. Es un error común no respetarlo, y lleva mucho tiempo de práctica poder distinguir tipografías.</a:t>
            </a:r>
            <a:endParaRPr sz="1350">
              <a:latin typeface="DM Sans"/>
              <a:ea typeface="DM Sans"/>
              <a:cs typeface="DM Sans"/>
              <a:sym typeface="DM Sans"/>
            </a:endParaRPr>
          </a:p>
        </p:txBody>
      </p:sp>
      <p:pic>
        <p:nvPicPr>
          <p:cNvPr id="229" name="Google Shape;229;p48"/>
          <p:cNvPicPr preferRelativeResize="0"/>
          <p:nvPr/>
        </p:nvPicPr>
        <p:blipFill rotWithShape="1">
          <a:blip r:embed="rId3">
            <a:alphaModFix/>
          </a:blip>
          <a:srcRect b="0" l="0" r="0" t="0"/>
          <a:stretch/>
        </p:blipFill>
        <p:spPr>
          <a:xfrm>
            <a:off x="5712875" y="1253300"/>
            <a:ext cx="2548700" cy="2548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4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9"/>
          <p:cNvSpPr txBox="1"/>
          <p:nvPr/>
        </p:nvSpPr>
        <p:spPr>
          <a:xfrm>
            <a:off x="3990300" y="1155888"/>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 tipografía</a:t>
            </a:r>
            <a:endParaRPr b="1" sz="4000">
              <a:solidFill>
                <a:schemeClr val="dk1"/>
              </a:solidFill>
              <a:latin typeface="DM Sans"/>
              <a:ea typeface="DM Sans"/>
              <a:cs typeface="DM Sans"/>
              <a:sym typeface="DM Sans"/>
            </a:endParaRPr>
          </a:p>
        </p:txBody>
      </p:sp>
      <p:sp>
        <p:nvSpPr>
          <p:cNvPr id="236" name="Google Shape;236;p49"/>
          <p:cNvSpPr txBox="1"/>
          <p:nvPr/>
        </p:nvSpPr>
        <p:spPr>
          <a:xfrm>
            <a:off x="3990300" y="2211625"/>
            <a:ext cx="4572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este caso, podemos ver como la fuente es Arial o sans-serif, y tiene un tamaño 13px.</a:t>
            </a:r>
            <a:endParaRPr sz="1350">
              <a:latin typeface="DM Sans"/>
              <a:ea typeface="DM Sans"/>
              <a:cs typeface="DM Sans"/>
              <a:sym typeface="DM Sans"/>
            </a:endParaRPr>
          </a:p>
        </p:txBody>
      </p:sp>
      <p:pic>
        <p:nvPicPr>
          <p:cNvPr id="237" name="Google Shape;237;p49"/>
          <p:cNvPicPr preferRelativeResize="0"/>
          <p:nvPr/>
        </p:nvPicPr>
        <p:blipFill rotWithShape="1">
          <a:blip r:embed="rId3">
            <a:alphaModFix/>
          </a:blip>
          <a:srcRect b="0" l="0" r="0" t="3846"/>
          <a:stretch/>
        </p:blipFill>
        <p:spPr>
          <a:xfrm>
            <a:off x="178625" y="1541000"/>
            <a:ext cx="3719825" cy="20224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Corrección ortográfica</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ortografía</a:t>
            </a:r>
            <a:endParaRPr b="1" sz="4000">
              <a:solidFill>
                <a:schemeClr val="dk1"/>
              </a:solidFill>
              <a:latin typeface="DM Sans"/>
              <a:ea typeface="DM Sans"/>
              <a:cs typeface="DM Sans"/>
              <a:sym typeface="DM Sans"/>
            </a:endParaRPr>
          </a:p>
        </p:txBody>
      </p:sp>
      <p:sp>
        <p:nvSpPr>
          <p:cNvPr id="248" name="Google Shape;248;p51"/>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conjunto con la tipografía, otras de las cosas que suelen suceder es que haya un equipo de UX Writers que se encarguen de escribir los textos que van en la página, o un equipo legal que crea los términos y condiciones. Esto también tiene que ser revisado para corroborar que esté como corresponde y no hayan defectos de este estilo.</a:t>
            </a:r>
            <a:endParaRPr sz="1350">
              <a:latin typeface="DM Sans"/>
              <a:ea typeface="DM Sans"/>
              <a:cs typeface="DM Sans"/>
              <a:sym typeface="DM Sans"/>
            </a:endParaRPr>
          </a:p>
        </p:txBody>
      </p:sp>
      <p:pic>
        <p:nvPicPr>
          <p:cNvPr id="249" name="Google Shape;249;p51"/>
          <p:cNvPicPr preferRelativeResize="0"/>
          <p:nvPr/>
        </p:nvPicPr>
        <p:blipFill rotWithShape="1">
          <a:blip r:embed="rId3">
            <a:alphaModFix/>
          </a:blip>
          <a:srcRect b="0" l="0" r="0" t="0"/>
          <a:stretch/>
        </p:blipFill>
        <p:spPr>
          <a:xfrm>
            <a:off x="7184950" y="311050"/>
            <a:ext cx="1358600" cy="1358600"/>
          </a:xfrm>
          <a:prstGeom prst="rect">
            <a:avLst/>
          </a:prstGeom>
          <a:noFill/>
          <a:ln>
            <a:noFill/>
          </a:ln>
        </p:spPr>
      </p:pic>
      <p:pic>
        <p:nvPicPr>
          <p:cNvPr id="250" name="Google Shape;250;p51"/>
          <p:cNvPicPr preferRelativeResize="0"/>
          <p:nvPr/>
        </p:nvPicPr>
        <p:blipFill rotWithShape="1">
          <a:blip r:embed="rId4">
            <a:alphaModFix/>
          </a:blip>
          <a:srcRect b="0" l="0" r="0" t="0"/>
          <a:stretch/>
        </p:blipFill>
        <p:spPr>
          <a:xfrm>
            <a:off x="7184950" y="1779950"/>
            <a:ext cx="1358600" cy="1358600"/>
          </a:xfrm>
          <a:prstGeom prst="rect">
            <a:avLst/>
          </a:prstGeom>
          <a:noFill/>
          <a:ln>
            <a:noFill/>
          </a:ln>
        </p:spPr>
      </p:pic>
      <p:pic>
        <p:nvPicPr>
          <p:cNvPr id="251" name="Google Shape;251;p51"/>
          <p:cNvPicPr preferRelativeResize="0"/>
          <p:nvPr/>
        </p:nvPicPr>
        <p:blipFill rotWithShape="1">
          <a:blip r:embed="rId5">
            <a:alphaModFix/>
          </a:blip>
          <a:srcRect b="0" l="0" r="0" t="0"/>
          <a:stretch/>
        </p:blipFill>
        <p:spPr>
          <a:xfrm>
            <a:off x="7184950" y="3248850"/>
            <a:ext cx="1358600" cy="135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Resolución</a:t>
            </a:r>
            <a:endParaRPr b="1" sz="4000">
              <a:solidFill>
                <a:schemeClr val="dk1"/>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5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53"/>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resolución</a:t>
            </a:r>
            <a:endParaRPr b="1" sz="4000">
              <a:solidFill>
                <a:schemeClr val="dk1"/>
              </a:solidFill>
              <a:latin typeface="DM Sans"/>
              <a:ea typeface="DM Sans"/>
              <a:cs typeface="DM Sans"/>
              <a:sym typeface="DM Sans"/>
            </a:endParaRPr>
          </a:p>
        </p:txBody>
      </p:sp>
      <p:sp>
        <p:nvSpPr>
          <p:cNvPr id="263" name="Google Shape;263;p53"/>
          <p:cNvSpPr txBox="1"/>
          <p:nvPr/>
        </p:nvSpPr>
        <p:spPr>
          <a:xfrm>
            <a:off x="3649500" y="2354488"/>
            <a:ext cx="49872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resolución busca saber que la página se va a ver bien, ordenada y prolija tanto en pantallas grandes como en pantallas chicas. Un error común es que algún cambio de tamaño, se rompan las imágenes o el orden. Para eso iremos modificando tamaños para ver que no se rompa nada.</a:t>
            </a:r>
            <a:endParaRPr sz="1350">
              <a:latin typeface="DM Sans"/>
              <a:ea typeface="DM Sans"/>
              <a:cs typeface="DM Sans"/>
              <a:sym typeface="DM Sans"/>
            </a:endParaRPr>
          </a:p>
        </p:txBody>
      </p:sp>
      <p:pic>
        <p:nvPicPr>
          <p:cNvPr id="264" name="Google Shape;264;p53"/>
          <p:cNvPicPr preferRelativeResize="0"/>
          <p:nvPr/>
        </p:nvPicPr>
        <p:blipFill rotWithShape="1">
          <a:blip r:embed="rId3">
            <a:alphaModFix/>
          </a:blip>
          <a:srcRect b="0" l="19595" r="22136" t="0"/>
          <a:stretch/>
        </p:blipFill>
        <p:spPr>
          <a:xfrm>
            <a:off x="750175" y="1397163"/>
            <a:ext cx="2433376" cy="23491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5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5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resolución</a:t>
            </a:r>
            <a:endParaRPr b="1" sz="3500">
              <a:solidFill>
                <a:schemeClr val="lt1"/>
              </a:solidFill>
              <a:latin typeface="DM Sans"/>
              <a:ea typeface="DM Sans"/>
              <a:cs typeface="DM Sans"/>
              <a:sym typeface="DM Sans"/>
            </a:endParaRPr>
          </a:p>
        </p:txBody>
      </p:sp>
      <p:sp>
        <p:nvSpPr>
          <p:cNvPr id="271" name="Google Shape;271;p54"/>
          <p:cNvSpPr txBox="1"/>
          <p:nvPr/>
        </p:nvSpPr>
        <p:spPr>
          <a:xfrm>
            <a:off x="1977800" y="1401350"/>
            <a:ext cx="147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Pantalla grande</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1200 x 600</a:t>
            </a:r>
            <a:endParaRPr sz="1350">
              <a:latin typeface="DM Sans"/>
              <a:ea typeface="DM Sans"/>
              <a:cs typeface="DM Sans"/>
              <a:sym typeface="DM Sans"/>
            </a:endParaRPr>
          </a:p>
        </p:txBody>
      </p:sp>
      <p:pic>
        <p:nvPicPr>
          <p:cNvPr id="272" name="Google Shape;272;p54"/>
          <p:cNvPicPr preferRelativeResize="0"/>
          <p:nvPr/>
        </p:nvPicPr>
        <p:blipFill rotWithShape="1">
          <a:blip r:embed="rId3">
            <a:alphaModFix/>
          </a:blip>
          <a:srcRect b="0" l="0" r="0" t="0"/>
          <a:stretch/>
        </p:blipFill>
        <p:spPr>
          <a:xfrm>
            <a:off x="917706" y="2001650"/>
            <a:ext cx="3598895" cy="2091250"/>
          </a:xfrm>
          <a:prstGeom prst="rect">
            <a:avLst/>
          </a:prstGeom>
          <a:noFill/>
          <a:ln>
            <a:noFill/>
          </a:ln>
        </p:spPr>
      </p:pic>
      <p:pic>
        <p:nvPicPr>
          <p:cNvPr id="273" name="Google Shape;273;p54"/>
          <p:cNvPicPr preferRelativeResize="0"/>
          <p:nvPr/>
        </p:nvPicPr>
        <p:blipFill rotWithShape="1">
          <a:blip r:embed="rId4">
            <a:alphaModFix/>
          </a:blip>
          <a:srcRect b="0" l="0" r="0" t="0"/>
          <a:stretch/>
        </p:blipFill>
        <p:spPr>
          <a:xfrm>
            <a:off x="5005377" y="2001650"/>
            <a:ext cx="3166250" cy="2091250"/>
          </a:xfrm>
          <a:prstGeom prst="rect">
            <a:avLst/>
          </a:prstGeom>
          <a:noFill/>
          <a:ln>
            <a:noFill/>
          </a:ln>
        </p:spPr>
      </p:pic>
      <p:sp>
        <p:nvSpPr>
          <p:cNvPr id="274" name="Google Shape;274;p54"/>
          <p:cNvSpPr txBox="1"/>
          <p:nvPr/>
        </p:nvSpPr>
        <p:spPr>
          <a:xfrm>
            <a:off x="5947850" y="1401350"/>
            <a:ext cx="1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Pantalla chica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400 x 205</a:t>
            </a:r>
            <a:endParaRPr sz="1350">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resolución</a:t>
            </a:r>
            <a:endParaRPr b="1" sz="3500">
              <a:solidFill>
                <a:schemeClr val="lt1"/>
              </a:solidFill>
              <a:latin typeface="DM Sans"/>
              <a:ea typeface="DM Sans"/>
              <a:cs typeface="DM Sans"/>
              <a:sym typeface="DM Sans"/>
            </a:endParaRPr>
          </a:p>
        </p:txBody>
      </p:sp>
      <p:sp>
        <p:nvSpPr>
          <p:cNvPr id="281" name="Google Shape;281;p55"/>
          <p:cNvSpPr txBox="1"/>
          <p:nvPr/>
        </p:nvSpPr>
        <p:spPr>
          <a:xfrm>
            <a:off x="1977813" y="1738075"/>
            <a:ext cx="14787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Resolución</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1920 x 1080</a:t>
            </a:r>
            <a:endParaRPr sz="1350">
              <a:latin typeface="DM Sans"/>
              <a:ea typeface="DM Sans"/>
              <a:cs typeface="DM Sans"/>
              <a:sym typeface="DM Sans"/>
            </a:endParaRPr>
          </a:p>
        </p:txBody>
      </p:sp>
      <p:sp>
        <p:nvSpPr>
          <p:cNvPr id="282" name="Google Shape;282;p55"/>
          <p:cNvSpPr txBox="1"/>
          <p:nvPr/>
        </p:nvSpPr>
        <p:spPr>
          <a:xfrm>
            <a:off x="6080038" y="1738075"/>
            <a:ext cx="1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Resolución</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1680 x 1050</a:t>
            </a:r>
            <a:endParaRPr sz="1350">
              <a:latin typeface="DM Sans"/>
              <a:ea typeface="DM Sans"/>
              <a:cs typeface="DM Sans"/>
              <a:sym typeface="DM Sans"/>
            </a:endParaRPr>
          </a:p>
        </p:txBody>
      </p:sp>
      <p:pic>
        <p:nvPicPr>
          <p:cNvPr id="283" name="Google Shape;283;p55"/>
          <p:cNvPicPr preferRelativeResize="0"/>
          <p:nvPr/>
        </p:nvPicPr>
        <p:blipFill rotWithShape="1">
          <a:blip r:embed="rId3">
            <a:alphaModFix/>
          </a:blip>
          <a:srcRect b="0" l="0" r="0" t="0"/>
          <a:stretch/>
        </p:blipFill>
        <p:spPr>
          <a:xfrm>
            <a:off x="742063" y="2338375"/>
            <a:ext cx="3950181" cy="1836300"/>
          </a:xfrm>
          <a:prstGeom prst="rect">
            <a:avLst/>
          </a:prstGeom>
          <a:noFill/>
          <a:ln>
            <a:noFill/>
          </a:ln>
        </p:spPr>
      </p:pic>
      <p:pic>
        <p:nvPicPr>
          <p:cNvPr id="284" name="Google Shape;284;p55"/>
          <p:cNvPicPr preferRelativeResize="0"/>
          <p:nvPr/>
        </p:nvPicPr>
        <p:blipFill rotWithShape="1">
          <a:blip r:embed="rId4">
            <a:alphaModFix/>
          </a:blip>
          <a:srcRect b="0" l="0" r="0" t="0"/>
          <a:stretch/>
        </p:blipFill>
        <p:spPr>
          <a:xfrm>
            <a:off x="5117163" y="2338378"/>
            <a:ext cx="3207076" cy="19417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Pruebas de aplicaciones web</a:t>
            </a:r>
            <a:endParaRPr b="1" sz="4000">
              <a:solidFill>
                <a:srgbClr val="EAFF6A"/>
              </a:solidFill>
              <a:latin typeface="DM Sans"/>
              <a:ea typeface="DM Sans"/>
              <a:cs typeface="DM Sans"/>
              <a:sym typeface="DM Sans"/>
            </a:endParaRPr>
          </a:p>
        </p:txBody>
      </p:sp>
      <p:sp>
        <p:nvSpPr>
          <p:cNvPr id="112" name="Google Shape;112;p3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09. </a:t>
            </a:r>
            <a:r>
              <a:rPr lang="es-419"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Compatibilidad</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5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compatibilidad</a:t>
            </a:r>
            <a:endParaRPr b="1" sz="4000">
              <a:solidFill>
                <a:schemeClr val="dk1"/>
              </a:solidFill>
              <a:latin typeface="DM Sans"/>
              <a:ea typeface="DM Sans"/>
              <a:cs typeface="DM Sans"/>
              <a:sym typeface="DM Sans"/>
            </a:endParaRPr>
          </a:p>
        </p:txBody>
      </p:sp>
      <p:sp>
        <p:nvSpPr>
          <p:cNvPr id="295" name="Google Shape;295;p57"/>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 importante recordar que quizás, uno tiene un explorador favorito como puede ser Chrome, pero eso no implica que sea el favorito para todos los usuarios también. Existen muchos exploradores hoy en día (Firefox, Edge, Safari, etc…) y es importante probar en todos ellos para asegurarnos que la calidad de la plataforma sea la misma en todas.</a:t>
            </a:r>
            <a:endParaRPr sz="1350">
              <a:latin typeface="DM Sans"/>
              <a:ea typeface="DM Sans"/>
              <a:cs typeface="DM Sans"/>
              <a:sym typeface="DM Sans"/>
            </a:endParaRPr>
          </a:p>
        </p:txBody>
      </p:sp>
      <p:pic>
        <p:nvPicPr>
          <p:cNvPr id="296" name="Google Shape;296;p57"/>
          <p:cNvPicPr preferRelativeResize="0"/>
          <p:nvPr/>
        </p:nvPicPr>
        <p:blipFill rotWithShape="1">
          <a:blip r:embed="rId3">
            <a:alphaModFix/>
          </a:blip>
          <a:srcRect b="9021" l="30377" r="26571" t="17926"/>
          <a:stretch/>
        </p:blipFill>
        <p:spPr>
          <a:xfrm>
            <a:off x="5862737" y="901788"/>
            <a:ext cx="2624250" cy="33399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grpSp>
        <p:nvGrpSpPr>
          <p:cNvPr id="301" name="Google Shape;301;p58"/>
          <p:cNvGrpSpPr/>
          <p:nvPr/>
        </p:nvGrpSpPr>
        <p:grpSpPr>
          <a:xfrm>
            <a:off x="473370" y="619431"/>
            <a:ext cx="738905" cy="738905"/>
            <a:chOff x="575612" y="1950748"/>
            <a:chExt cx="431100" cy="431100"/>
          </a:xfrm>
        </p:grpSpPr>
        <p:sp>
          <p:nvSpPr>
            <p:cNvPr id="302" name="Google Shape;302;p58"/>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58"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04" name="Google Shape;304;p58"/>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05" name="Google Shape;305;p58"/>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¿Qué ejemplos </a:t>
            </a:r>
            <a:r>
              <a:rPr lang="es-419" sz="2500">
                <a:solidFill>
                  <a:srgbClr val="B7B7B7"/>
                </a:solidFill>
                <a:latin typeface="DM Sans"/>
                <a:ea typeface="DM Sans"/>
                <a:cs typeface="DM Sans"/>
                <a:sym typeface="DM Sans"/>
              </a:rPr>
              <a:t>conoces</a:t>
            </a:r>
            <a:r>
              <a:rPr lang="es-419" sz="2500">
                <a:solidFill>
                  <a:srgbClr val="B7B7B7"/>
                </a:solidFill>
                <a:latin typeface="DM Sans"/>
                <a:ea typeface="DM Sans"/>
                <a:cs typeface="DM Sans"/>
                <a:sym typeface="DM Sans"/>
              </a:rPr>
              <a:t> de páginas que se vean bien en un navegador y no en otro? </a:t>
            </a:r>
            <a:endParaRPr b="1" sz="2500">
              <a:solidFill>
                <a:srgbClr val="B7B7B7"/>
              </a:solidFill>
              <a:latin typeface="Helvetica Neue"/>
              <a:ea typeface="Helvetica Neue"/>
              <a:cs typeface="Helvetica Neue"/>
              <a:sym typeface="Helvetica Neue"/>
            </a:endParaRPr>
          </a:p>
        </p:txBody>
      </p:sp>
      <p:sp>
        <p:nvSpPr>
          <p:cNvPr id="306" name="Google Shape;306;p58"/>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Cookies</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6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6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cookies</a:t>
            </a:r>
            <a:endParaRPr b="1" sz="4000">
              <a:solidFill>
                <a:schemeClr val="dk1"/>
              </a:solidFill>
              <a:latin typeface="DM Sans"/>
              <a:ea typeface="DM Sans"/>
              <a:cs typeface="DM Sans"/>
              <a:sym typeface="DM Sans"/>
            </a:endParaRPr>
          </a:p>
        </p:txBody>
      </p:sp>
      <p:sp>
        <p:nvSpPr>
          <p:cNvPr id="318" name="Google Shape;318;p60"/>
          <p:cNvSpPr txBox="1"/>
          <p:nvPr/>
        </p:nvSpPr>
        <p:spPr>
          <a:xfrm>
            <a:off x="3649500" y="226481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Esto quizá sea de mayor complejidad, pero las cookies, son una parte de la plataforma que poseen diversas funciones. En general estos archivos sirven para guardar información.</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Existen también cookies temporales que estarán vivas mientras la sesión se encuentre en funcionamiento. Una vez que cerramos el explorador, estas se borran.</a:t>
            </a:r>
            <a:endParaRPr sz="1350">
              <a:latin typeface="DM Sans"/>
              <a:ea typeface="DM Sans"/>
              <a:cs typeface="DM Sans"/>
              <a:sym typeface="DM Sans"/>
            </a:endParaRPr>
          </a:p>
        </p:txBody>
      </p:sp>
      <p:pic>
        <p:nvPicPr>
          <p:cNvPr id="319" name="Google Shape;319;p60"/>
          <p:cNvPicPr preferRelativeResize="0"/>
          <p:nvPr/>
        </p:nvPicPr>
        <p:blipFill rotWithShape="1">
          <a:blip r:embed="rId3">
            <a:alphaModFix/>
          </a:blip>
          <a:srcRect b="0" l="0" r="0" t="0"/>
          <a:stretch/>
        </p:blipFill>
        <p:spPr>
          <a:xfrm>
            <a:off x="884775" y="1394588"/>
            <a:ext cx="2354324" cy="23543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Cookies</a:t>
            </a:r>
            <a:endParaRPr b="1" sz="4000">
              <a:solidFill>
                <a:schemeClr val="dk1"/>
              </a:solidFill>
              <a:latin typeface="DM Sans"/>
              <a:ea typeface="DM Sans"/>
              <a:cs typeface="DM Sans"/>
              <a:sym typeface="DM Sans"/>
            </a:endParaRPr>
          </a:p>
        </p:txBody>
      </p:sp>
      <p:sp>
        <p:nvSpPr>
          <p:cNvPr id="325" name="Google Shape;325;p61"/>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Se utilizan para rastrear por donde navegó el usuario en las páginas del sitio web.</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Cuando un usuario visita una página web, un navegador web almacena un paquete de datos de forma automática en la computadora del usuario.</a:t>
            </a:r>
            <a:endParaRPr sz="1350">
              <a:latin typeface="DM Sans"/>
              <a:ea typeface="DM Sans"/>
              <a:cs typeface="DM Sans"/>
              <a:sym typeface="DM Sans"/>
            </a:endParaRPr>
          </a:p>
        </p:txBody>
      </p:sp>
      <p:pic>
        <p:nvPicPr>
          <p:cNvPr id="326" name="Google Shape;326;p61"/>
          <p:cNvPicPr preferRelativeResize="0"/>
          <p:nvPr/>
        </p:nvPicPr>
        <p:blipFill rotWithShape="1">
          <a:blip r:embed="rId3">
            <a:alphaModFix/>
          </a:blip>
          <a:srcRect b="0" l="0" r="0" t="0"/>
          <a:stretch/>
        </p:blipFill>
        <p:spPr>
          <a:xfrm>
            <a:off x="5997700" y="1350488"/>
            <a:ext cx="2354324" cy="235432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prueba de cookies</a:t>
            </a:r>
            <a:endParaRPr b="1" sz="3500">
              <a:solidFill>
                <a:schemeClr val="lt1"/>
              </a:solidFill>
              <a:latin typeface="DM Sans"/>
              <a:ea typeface="DM Sans"/>
              <a:cs typeface="DM Sans"/>
              <a:sym typeface="DM Sans"/>
            </a:endParaRPr>
          </a:p>
        </p:txBody>
      </p:sp>
      <p:sp>
        <p:nvSpPr>
          <p:cNvPr id="333" name="Google Shape;333;p62"/>
          <p:cNvSpPr txBox="1"/>
          <p:nvPr/>
        </p:nvSpPr>
        <p:spPr>
          <a:xfrm>
            <a:off x="825850" y="2339938"/>
            <a:ext cx="167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este ejemplo podemos ver las cookies que guarda Google.</a:t>
            </a:r>
            <a:endParaRPr sz="1350">
              <a:latin typeface="DM Sans"/>
              <a:ea typeface="DM Sans"/>
              <a:cs typeface="DM Sans"/>
              <a:sym typeface="DM Sans"/>
            </a:endParaRPr>
          </a:p>
        </p:txBody>
      </p:sp>
      <p:pic>
        <p:nvPicPr>
          <p:cNvPr id="334" name="Google Shape;334;p62"/>
          <p:cNvPicPr preferRelativeResize="0"/>
          <p:nvPr/>
        </p:nvPicPr>
        <p:blipFill rotWithShape="1">
          <a:blip r:embed="rId3">
            <a:alphaModFix/>
          </a:blip>
          <a:srcRect b="0" l="0" r="0" t="0"/>
          <a:stretch/>
        </p:blipFill>
        <p:spPr>
          <a:xfrm>
            <a:off x="2424775" y="1601037"/>
            <a:ext cx="5934126" cy="2493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Links</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6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6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links</a:t>
            </a:r>
            <a:endParaRPr b="1" sz="4000">
              <a:solidFill>
                <a:schemeClr val="dk1"/>
              </a:solidFill>
              <a:latin typeface="DM Sans"/>
              <a:ea typeface="DM Sans"/>
              <a:cs typeface="DM Sans"/>
              <a:sym typeface="DM Sans"/>
            </a:endParaRPr>
          </a:p>
        </p:txBody>
      </p:sp>
      <p:sp>
        <p:nvSpPr>
          <p:cNvPr id="346" name="Google Shape;346;p64"/>
          <p:cNvSpPr txBox="1"/>
          <p:nvPr/>
        </p:nvSpPr>
        <p:spPr>
          <a:xfrm>
            <a:off x="3649500" y="226481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Los links son una parte fundamental de las páginas, ya que nos dan acceso a distintas herramientas, partes de la plataforma, etc… Muchas veces sucede que los links estan mal direccionados o la </a:t>
            </a:r>
            <a:r>
              <a:rPr lang="es-419" sz="1350">
                <a:latin typeface="DM Sans"/>
                <a:ea typeface="DM Sans"/>
                <a:cs typeface="DM Sans"/>
                <a:sym typeface="DM Sans"/>
              </a:rPr>
              <a:t>página</a:t>
            </a:r>
            <a:r>
              <a:rPr lang="es-419" sz="1350">
                <a:latin typeface="DM Sans"/>
                <a:ea typeface="DM Sans"/>
                <a:cs typeface="DM Sans"/>
                <a:sym typeface="DM Sans"/>
              </a:rPr>
              <a:t> a la que deben acceder ya no funciona. Ahí entra en juego nuestro trabajo de dar señal de que algo está mal con eso.</a:t>
            </a:r>
            <a:endParaRPr sz="1350">
              <a:latin typeface="DM Sans"/>
              <a:ea typeface="DM Sans"/>
              <a:cs typeface="DM Sans"/>
              <a:sym typeface="DM Sans"/>
            </a:endParaRPr>
          </a:p>
        </p:txBody>
      </p:sp>
      <p:pic>
        <p:nvPicPr>
          <p:cNvPr id="347" name="Google Shape;347;p64"/>
          <p:cNvPicPr preferRelativeResize="0"/>
          <p:nvPr/>
        </p:nvPicPr>
        <p:blipFill rotWithShape="1">
          <a:blip r:embed="rId3">
            <a:alphaModFix/>
          </a:blip>
          <a:srcRect b="0" l="0" r="0" t="0"/>
          <a:stretch/>
        </p:blipFill>
        <p:spPr>
          <a:xfrm>
            <a:off x="570150" y="1229788"/>
            <a:ext cx="2683924" cy="26839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6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links</a:t>
            </a:r>
            <a:endParaRPr b="1" sz="3500">
              <a:solidFill>
                <a:schemeClr val="lt1"/>
              </a:solidFill>
              <a:latin typeface="DM Sans"/>
              <a:ea typeface="DM Sans"/>
              <a:cs typeface="DM Sans"/>
              <a:sym typeface="DM Sans"/>
            </a:endParaRPr>
          </a:p>
        </p:txBody>
      </p:sp>
      <p:sp>
        <p:nvSpPr>
          <p:cNvPr id="354" name="Google Shape;354;p65"/>
          <p:cNvSpPr txBox="1"/>
          <p:nvPr/>
        </p:nvSpPr>
        <p:spPr>
          <a:xfrm>
            <a:off x="4714100" y="1618925"/>
            <a:ext cx="30624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Testers es nuestro trabajo evitar estas situaciones!</a:t>
            </a:r>
            <a:endParaRPr sz="1350">
              <a:latin typeface="DM Sans"/>
              <a:ea typeface="DM Sans"/>
              <a:cs typeface="DM Sans"/>
              <a:sym typeface="DM Sans"/>
            </a:endParaRPr>
          </a:p>
        </p:txBody>
      </p:sp>
      <p:pic>
        <p:nvPicPr>
          <p:cNvPr id="355" name="Google Shape;355;p65"/>
          <p:cNvPicPr preferRelativeResize="0"/>
          <p:nvPr/>
        </p:nvPicPr>
        <p:blipFill rotWithShape="1">
          <a:blip r:embed="rId3">
            <a:alphaModFix/>
          </a:blip>
          <a:srcRect b="0" l="13353" r="22292" t="0"/>
          <a:stretch/>
        </p:blipFill>
        <p:spPr>
          <a:xfrm>
            <a:off x="1054350" y="1806650"/>
            <a:ext cx="3245874" cy="2446233"/>
          </a:xfrm>
          <a:prstGeom prst="rect">
            <a:avLst/>
          </a:prstGeom>
          <a:noFill/>
          <a:ln>
            <a:noFill/>
          </a:ln>
        </p:spPr>
      </p:pic>
      <p:pic>
        <p:nvPicPr>
          <p:cNvPr id="356" name="Google Shape;356;p65"/>
          <p:cNvPicPr preferRelativeResize="0"/>
          <p:nvPr/>
        </p:nvPicPr>
        <p:blipFill rotWithShape="1">
          <a:blip r:embed="rId4">
            <a:alphaModFix/>
          </a:blip>
          <a:srcRect b="0" l="0" r="0" t="0"/>
          <a:stretch/>
        </p:blipFill>
        <p:spPr>
          <a:xfrm>
            <a:off x="3864007" y="2482896"/>
            <a:ext cx="4225642" cy="202365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3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8" name="Google Shape;118;p39"/>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9" name="Google Shape;119;p39"/>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Conocer las distintas pruebas web.</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20" name="Google Shape;120;p39"/>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21" name="Google Shape;121;p39"/>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solidFill>
                  <a:schemeClr val="lt1"/>
                </a:solidFill>
                <a:latin typeface="DM Sans"/>
                <a:ea typeface="DM Sans"/>
                <a:cs typeface="DM Sans"/>
                <a:sym typeface="DM Sans"/>
              </a:rPr>
              <a:t>Realizar pruebas web y sus buenas prácticas.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p:txBody>
      </p:sp>
      <p:cxnSp>
        <p:nvCxnSpPr>
          <p:cNvPr id="122" name="Google Shape;122;p39"/>
          <p:cNvCxnSpPr>
            <a:stCxn id="118" idx="2"/>
            <a:endCxn id="120"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Color</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color</a:t>
            </a:r>
            <a:endParaRPr b="1" sz="4000">
              <a:solidFill>
                <a:schemeClr val="dk1"/>
              </a:solidFill>
              <a:latin typeface="DM Sans"/>
              <a:ea typeface="DM Sans"/>
              <a:cs typeface="DM Sans"/>
              <a:sym typeface="DM Sans"/>
            </a:endParaRPr>
          </a:p>
        </p:txBody>
      </p:sp>
      <p:sp>
        <p:nvSpPr>
          <p:cNvPr id="367" name="Google Shape;367;p67"/>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Así como vimos con las fuentes antes, el color es algo fundamental de parte del equipo de UX/UI, y mantenerlo correcto es responsabilidad nuestra. Quizá la diferencia sea casi nula, pero debemos asegurar que sea el mismo tono de acuerdo a lo requerido.</a:t>
            </a:r>
            <a:endParaRPr sz="1350">
              <a:latin typeface="DM Sans"/>
              <a:ea typeface="DM Sans"/>
              <a:cs typeface="DM Sans"/>
              <a:sym typeface="DM Sans"/>
            </a:endParaRPr>
          </a:p>
        </p:txBody>
      </p:sp>
      <p:pic>
        <p:nvPicPr>
          <p:cNvPr id="368" name="Google Shape;368;p67"/>
          <p:cNvPicPr preferRelativeResize="0"/>
          <p:nvPr/>
        </p:nvPicPr>
        <p:blipFill rotWithShape="1">
          <a:blip r:embed="rId3">
            <a:alphaModFix/>
          </a:blip>
          <a:srcRect b="0" l="0" r="0" t="0"/>
          <a:stretch/>
        </p:blipFill>
        <p:spPr>
          <a:xfrm>
            <a:off x="5889229" y="1537838"/>
            <a:ext cx="2571276" cy="25712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pruebas de color</a:t>
            </a:r>
            <a:endParaRPr b="1" sz="3500">
              <a:solidFill>
                <a:schemeClr val="lt1"/>
              </a:solidFill>
              <a:latin typeface="DM Sans"/>
              <a:ea typeface="DM Sans"/>
              <a:cs typeface="DM Sans"/>
              <a:sym typeface="DM Sans"/>
            </a:endParaRPr>
          </a:p>
        </p:txBody>
      </p:sp>
      <p:sp>
        <p:nvSpPr>
          <p:cNvPr id="375" name="Google Shape;375;p68"/>
          <p:cNvSpPr txBox="1"/>
          <p:nvPr/>
        </p:nvSpPr>
        <p:spPr>
          <a:xfrm>
            <a:off x="5428450" y="2443750"/>
            <a:ext cx="251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Podemos destacar el color de la tipografía como #000000</a:t>
            </a:r>
            <a:endParaRPr sz="1350">
              <a:latin typeface="DM Sans"/>
              <a:ea typeface="DM Sans"/>
              <a:cs typeface="DM Sans"/>
              <a:sym typeface="DM Sans"/>
            </a:endParaRPr>
          </a:p>
        </p:txBody>
      </p:sp>
      <p:pic>
        <p:nvPicPr>
          <p:cNvPr id="376" name="Google Shape;376;p68"/>
          <p:cNvPicPr preferRelativeResize="0"/>
          <p:nvPr/>
        </p:nvPicPr>
        <p:blipFill rotWithShape="1">
          <a:blip r:embed="rId3">
            <a:alphaModFix/>
          </a:blip>
          <a:srcRect b="0" l="0" r="0" t="0"/>
          <a:stretch/>
        </p:blipFill>
        <p:spPr>
          <a:xfrm>
            <a:off x="784600" y="1812700"/>
            <a:ext cx="4301525" cy="207031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6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6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pruebas de color</a:t>
            </a:r>
            <a:endParaRPr b="1" sz="3500">
              <a:solidFill>
                <a:schemeClr val="lt1"/>
              </a:solidFill>
              <a:latin typeface="DM Sans"/>
              <a:ea typeface="DM Sans"/>
              <a:cs typeface="DM Sans"/>
              <a:sym typeface="DM Sans"/>
            </a:endParaRPr>
          </a:p>
        </p:txBody>
      </p:sp>
      <p:sp>
        <p:nvSpPr>
          <p:cNvPr id="383" name="Google Shape;383;p69"/>
          <p:cNvSpPr txBox="1"/>
          <p:nvPr/>
        </p:nvSpPr>
        <p:spPr>
          <a:xfrm>
            <a:off x="1979850" y="1337650"/>
            <a:ext cx="5184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Así como podemos observar el color del fondo que es #FFFFFF</a:t>
            </a:r>
            <a:endParaRPr sz="1350">
              <a:latin typeface="DM Sans"/>
              <a:ea typeface="DM Sans"/>
              <a:cs typeface="DM Sans"/>
              <a:sym typeface="DM Sans"/>
            </a:endParaRPr>
          </a:p>
        </p:txBody>
      </p:sp>
      <p:pic>
        <p:nvPicPr>
          <p:cNvPr id="384" name="Google Shape;384;p69"/>
          <p:cNvPicPr preferRelativeResize="0"/>
          <p:nvPr/>
        </p:nvPicPr>
        <p:blipFill rotWithShape="1">
          <a:blip r:embed="rId3">
            <a:alphaModFix/>
          </a:blip>
          <a:srcRect b="0" l="0" r="0" t="0"/>
          <a:stretch/>
        </p:blipFill>
        <p:spPr>
          <a:xfrm>
            <a:off x="1566987" y="1982550"/>
            <a:ext cx="6010026" cy="23583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7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Web services</a:t>
            </a:r>
            <a:endParaRPr b="1" sz="400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7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7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web services</a:t>
            </a:r>
            <a:endParaRPr b="1" sz="4000">
              <a:solidFill>
                <a:schemeClr val="dk1"/>
              </a:solidFill>
              <a:latin typeface="DM Sans"/>
              <a:ea typeface="DM Sans"/>
              <a:cs typeface="DM Sans"/>
              <a:sym typeface="DM Sans"/>
            </a:endParaRPr>
          </a:p>
        </p:txBody>
      </p:sp>
      <p:sp>
        <p:nvSpPr>
          <p:cNvPr id="396" name="Google Shape;396;p71"/>
          <p:cNvSpPr txBox="1"/>
          <p:nvPr/>
        </p:nvSpPr>
        <p:spPr>
          <a:xfrm>
            <a:off x="3649500" y="239786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Los web services, son los llamados que hacen las plataformas hacia bases de datos y otros sistemas. Esta es una de las principales herramientas usadas para generar el funcionamiento interno de un sitio web.</a:t>
            </a:r>
            <a:endParaRPr sz="1350">
              <a:latin typeface="DM Sans"/>
              <a:ea typeface="DM Sans"/>
              <a:cs typeface="DM Sans"/>
              <a:sym typeface="DM Sans"/>
            </a:endParaRPr>
          </a:p>
        </p:txBody>
      </p:sp>
      <p:pic>
        <p:nvPicPr>
          <p:cNvPr id="397" name="Google Shape;397;p71"/>
          <p:cNvPicPr preferRelativeResize="0"/>
          <p:nvPr/>
        </p:nvPicPr>
        <p:blipFill rotWithShape="1">
          <a:blip r:embed="rId3">
            <a:alphaModFix/>
          </a:blip>
          <a:srcRect b="0" l="0" r="0" t="0"/>
          <a:stretch/>
        </p:blipFill>
        <p:spPr>
          <a:xfrm>
            <a:off x="709450" y="1309200"/>
            <a:ext cx="2525100" cy="2525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7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7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web services</a:t>
            </a:r>
            <a:endParaRPr b="1" sz="3500">
              <a:solidFill>
                <a:schemeClr val="lt1"/>
              </a:solidFill>
              <a:latin typeface="DM Sans"/>
              <a:ea typeface="DM Sans"/>
              <a:cs typeface="DM Sans"/>
              <a:sym typeface="DM Sans"/>
            </a:endParaRPr>
          </a:p>
        </p:txBody>
      </p:sp>
      <p:sp>
        <p:nvSpPr>
          <p:cNvPr id="404" name="Google Shape;404;p72"/>
          <p:cNvSpPr txBox="1"/>
          <p:nvPr/>
        </p:nvSpPr>
        <p:spPr>
          <a:xfrm>
            <a:off x="6357125" y="2236000"/>
            <a:ext cx="1827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vemos en la imagen, esos son los llamados que realiza Google en su parte interna.</a:t>
            </a:r>
            <a:endParaRPr sz="1350">
              <a:latin typeface="DM Sans"/>
              <a:ea typeface="DM Sans"/>
              <a:cs typeface="DM Sans"/>
              <a:sym typeface="DM Sans"/>
            </a:endParaRPr>
          </a:p>
        </p:txBody>
      </p:sp>
      <p:pic>
        <p:nvPicPr>
          <p:cNvPr id="405" name="Google Shape;405;p72"/>
          <p:cNvPicPr preferRelativeResize="0"/>
          <p:nvPr/>
        </p:nvPicPr>
        <p:blipFill rotWithShape="1">
          <a:blip r:embed="rId3">
            <a:alphaModFix/>
          </a:blip>
          <a:srcRect b="0" l="0" r="0" t="0"/>
          <a:stretch/>
        </p:blipFill>
        <p:spPr>
          <a:xfrm>
            <a:off x="823425" y="1649775"/>
            <a:ext cx="5417400" cy="23961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73"/>
          <p:cNvSpPr txBox="1"/>
          <p:nvPr/>
        </p:nvSpPr>
        <p:spPr>
          <a:xfrm>
            <a:off x="1461300" y="10287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¡SPOILER!</a:t>
            </a:r>
            <a:endParaRPr b="1" sz="4000">
              <a:solidFill>
                <a:schemeClr val="dk1"/>
              </a:solidFill>
              <a:latin typeface="DM Sans"/>
              <a:ea typeface="DM Sans"/>
              <a:cs typeface="DM Sans"/>
              <a:sym typeface="DM Sans"/>
            </a:endParaRPr>
          </a:p>
        </p:txBody>
      </p:sp>
      <p:pic>
        <p:nvPicPr>
          <p:cNvPr id="411" name="Google Shape;411;p73"/>
          <p:cNvPicPr preferRelativeResize="0"/>
          <p:nvPr/>
        </p:nvPicPr>
        <p:blipFill rotWithShape="1">
          <a:blip r:embed="rId3">
            <a:alphaModFix/>
          </a:blip>
          <a:srcRect b="0" l="0" r="0" t="0"/>
          <a:stretch/>
        </p:blipFill>
        <p:spPr>
          <a:xfrm>
            <a:off x="3825350" y="1825100"/>
            <a:ext cx="1493300" cy="1493300"/>
          </a:xfrm>
          <a:prstGeom prst="rect">
            <a:avLst/>
          </a:prstGeom>
          <a:noFill/>
          <a:ln>
            <a:noFill/>
          </a:ln>
        </p:spPr>
      </p:pic>
      <p:sp>
        <p:nvSpPr>
          <p:cNvPr id="412" name="Google Shape;412;p73"/>
          <p:cNvSpPr txBox="1"/>
          <p:nvPr/>
        </p:nvSpPr>
        <p:spPr>
          <a:xfrm>
            <a:off x="1704000" y="3458925"/>
            <a:ext cx="5736000" cy="923400"/>
          </a:xfrm>
          <a:prstGeom prst="rect">
            <a:avLst/>
          </a:prstGeom>
          <a:noFill/>
          <a:ln>
            <a:noFill/>
          </a:ln>
        </p:spPr>
        <p:txBody>
          <a:bodyPr anchorCtr="0" anchor="t" bIns="91425" lIns="91425" spcFirstLastPara="1" rIns="91425" wrap="square" tIns="91425">
            <a:spAutoFit/>
          </a:bodyPr>
          <a:lstStyle/>
          <a:p>
            <a:pPr indent="0" lvl="0" marL="0" rtl="0" algn="ctr">
              <a:spcBef>
                <a:spcPts val="1000"/>
              </a:spcBef>
              <a:spcAft>
                <a:spcPts val="0"/>
              </a:spcAft>
              <a:buNone/>
            </a:pPr>
            <a:r>
              <a:rPr i="1" lang="es-419" sz="2400">
                <a:solidFill>
                  <a:schemeClr val="dk1"/>
                </a:solidFill>
                <a:latin typeface="Helvetica Neue Light"/>
                <a:ea typeface="Helvetica Neue Light"/>
                <a:cs typeface="Helvetica Neue Light"/>
                <a:sym typeface="Helvetica Neue Light"/>
              </a:rPr>
              <a:t>En clases futuras veremos que son los web services y cómo funcionan.</a:t>
            </a:r>
            <a:endParaRPr sz="2400">
              <a:solidFill>
                <a:schemeClr val="dk1"/>
              </a:solidFill>
              <a:latin typeface="Helvetica Neue Light"/>
              <a:ea typeface="Helvetica Neue Light"/>
              <a:cs typeface="Helvetica Neue Light"/>
              <a:sym typeface="Helvetica Neue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74"/>
          <p:cNvSpPr txBox="1"/>
          <p:nvPr/>
        </p:nvSpPr>
        <p:spPr>
          <a:xfrm>
            <a:off x="483550" y="687225"/>
            <a:ext cx="7169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Vimos 7 de las cosas que más se prueba en web testing, pero es importante que no se queden con esto únicamente…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419" sz="2500">
                <a:solidFill>
                  <a:schemeClr val="lt1"/>
                </a:solidFill>
                <a:latin typeface="DM Sans"/>
                <a:ea typeface="DM Sans"/>
                <a:cs typeface="DM Sans"/>
                <a:sym typeface="DM Sans"/>
              </a:rPr>
              <a:t>Tenemos otras como pruebas de seguridad, ubicación de imágenes en la plataforma, formato de la página, entre otras cosas…</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419" sz="2500">
                <a:solidFill>
                  <a:schemeClr val="lt1"/>
                </a:solidFill>
                <a:latin typeface="DM Sans"/>
                <a:ea typeface="DM Sans"/>
                <a:cs typeface="DM Sans"/>
                <a:sym typeface="DM Sans"/>
              </a:rPr>
              <a:t>¡Hay tantas cosas para probar como imaginación tengan!</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5"/>
          <p:cNvSpPr txBox="1"/>
          <p:nvPr/>
        </p:nvSpPr>
        <p:spPr>
          <a:xfrm>
            <a:off x="1394663"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Diferencias entre páginas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dinámicas y estáticas</a:t>
            </a:r>
            <a:endParaRPr b="1" sz="4000">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26" name="Shape 126"/>
        <p:cNvGrpSpPr/>
        <p:nvPr/>
      </p:nvGrpSpPr>
      <p:grpSpPr>
        <a:xfrm>
          <a:off x="0" y="0"/>
          <a:ext cx="0" cy="0"/>
          <a:chOff x="0" y="0"/>
          <a:chExt cx="0" cy="0"/>
        </a:xfrm>
      </p:grpSpPr>
      <p:sp>
        <p:nvSpPr>
          <p:cNvPr id="127" name="Google Shape;127;p4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28" name="Google Shape;128;p4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29" name="Google Shape;129;p40"/>
          <p:cNvCxnSpPr>
            <a:endCxn id="130" idx="1"/>
          </p:cNvCxnSpPr>
          <p:nvPr/>
        </p:nvCxnSpPr>
        <p:spPr>
          <a:xfrm flipH="1" rot="10800000">
            <a:off x="2071504" y="1193700"/>
            <a:ext cx="1062000" cy="603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1" name="Google Shape;131;p40"/>
          <p:cNvCxnSpPr>
            <a:stCxn id="132" idx="3"/>
            <a:endCxn id="133" idx="1"/>
          </p:cNvCxnSpPr>
          <p:nvPr/>
        </p:nvCxnSpPr>
        <p:spPr>
          <a:xfrm>
            <a:off x="4334750" y="3298825"/>
            <a:ext cx="294300" cy="0"/>
          </a:xfrm>
          <a:prstGeom prst="straightConnector1">
            <a:avLst/>
          </a:prstGeom>
          <a:noFill/>
          <a:ln cap="flat" cmpd="sng" w="9525">
            <a:solidFill>
              <a:srgbClr val="CCCCCC"/>
            </a:solidFill>
            <a:prstDash val="solid"/>
            <a:round/>
            <a:headEnd len="med" w="med" type="oval"/>
            <a:tailEnd len="med" w="med" type="oval"/>
          </a:ln>
        </p:spPr>
      </p:cxnSp>
      <p:cxnSp>
        <p:nvCxnSpPr>
          <p:cNvPr id="134" name="Google Shape;134;p40"/>
          <p:cNvCxnSpPr>
            <a:stCxn id="133" idx="3"/>
            <a:endCxn id="135" idx="1"/>
          </p:cNvCxnSpPr>
          <p:nvPr/>
        </p:nvCxnSpPr>
        <p:spPr>
          <a:xfrm>
            <a:off x="6286850" y="3298825"/>
            <a:ext cx="547800" cy="13500"/>
          </a:xfrm>
          <a:prstGeom prst="straightConnector1">
            <a:avLst/>
          </a:prstGeom>
          <a:noFill/>
          <a:ln cap="flat" cmpd="sng" w="9525">
            <a:solidFill>
              <a:srgbClr val="CCCCCC"/>
            </a:solidFill>
            <a:prstDash val="solid"/>
            <a:round/>
            <a:headEnd len="med" w="med" type="oval"/>
            <a:tailEnd len="med" w="med" type="oval"/>
          </a:ln>
        </p:spPr>
      </p:cxnSp>
      <p:cxnSp>
        <p:nvCxnSpPr>
          <p:cNvPr id="136" name="Google Shape;136;p40"/>
          <p:cNvCxnSpPr>
            <a:stCxn id="137" idx="3"/>
            <a:endCxn id="138" idx="1"/>
          </p:cNvCxnSpPr>
          <p:nvPr/>
        </p:nvCxnSpPr>
        <p:spPr>
          <a:xfrm>
            <a:off x="2071400" y="4566478"/>
            <a:ext cx="1052700" cy="0"/>
          </a:xfrm>
          <a:prstGeom prst="straightConnector1">
            <a:avLst/>
          </a:prstGeom>
          <a:noFill/>
          <a:ln cap="flat" cmpd="sng" w="9525">
            <a:solidFill>
              <a:srgbClr val="CCCCCC"/>
            </a:solidFill>
            <a:prstDash val="solid"/>
            <a:round/>
            <a:headEnd len="med" w="med" type="oval"/>
            <a:tailEnd len="med" w="med" type="oval"/>
          </a:ln>
        </p:spPr>
      </p:cxnSp>
      <p:sp>
        <p:nvSpPr>
          <p:cNvPr id="139" name="Google Shape;139;p40"/>
          <p:cNvSpPr/>
          <p:nvPr/>
        </p:nvSpPr>
        <p:spPr>
          <a:xfrm>
            <a:off x="618500" y="923391"/>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Web Testing</a:t>
            </a:r>
            <a:endParaRPr i="0" sz="1200" u="none" cap="none" strike="noStrike">
              <a:solidFill>
                <a:srgbClr val="FFFFFF"/>
              </a:solidFill>
              <a:latin typeface="DM Sans"/>
              <a:ea typeface="DM Sans"/>
              <a:cs typeface="DM Sans"/>
              <a:sym typeface="DM Sans"/>
            </a:endParaRPr>
          </a:p>
        </p:txBody>
      </p:sp>
      <p:cxnSp>
        <p:nvCxnSpPr>
          <p:cNvPr id="140" name="Google Shape;140;p40"/>
          <p:cNvCxnSpPr/>
          <p:nvPr/>
        </p:nvCxnSpPr>
        <p:spPr>
          <a:xfrm rot="10800000">
            <a:off x="1289213" y="1494603"/>
            <a:ext cx="0" cy="52020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40"/>
          <p:cNvSpPr/>
          <p:nvPr/>
        </p:nvSpPr>
        <p:spPr>
          <a:xfrm>
            <a:off x="3133504" y="8925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Secciones a Probar</a:t>
            </a:r>
            <a:endParaRPr i="0" sz="1200" u="none" cap="none" strike="noStrike">
              <a:solidFill>
                <a:srgbClr val="222222"/>
              </a:solidFill>
              <a:latin typeface="DM Sans"/>
              <a:ea typeface="DM Sans"/>
              <a:cs typeface="DM Sans"/>
              <a:sym typeface="DM Sans"/>
            </a:endParaRPr>
          </a:p>
        </p:txBody>
      </p:sp>
      <p:sp>
        <p:nvSpPr>
          <p:cNvPr id="141" name="Google Shape;141;p40"/>
          <p:cNvSpPr/>
          <p:nvPr/>
        </p:nvSpPr>
        <p:spPr>
          <a:xfrm>
            <a:off x="544400" y="2014575"/>
            <a:ext cx="1504200" cy="6651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Diferencia entre Paginas Dinamicas y Estaticas</a:t>
            </a:r>
            <a:endParaRPr i="0" sz="1200" u="none" cap="none" strike="noStrike">
              <a:solidFill>
                <a:srgbClr val="FFFFFF"/>
              </a:solidFill>
              <a:latin typeface="DM Sans"/>
              <a:ea typeface="DM Sans"/>
              <a:cs typeface="DM Sans"/>
              <a:sym typeface="DM Sans"/>
            </a:endParaRPr>
          </a:p>
        </p:txBody>
      </p:sp>
      <p:sp>
        <p:nvSpPr>
          <p:cNvPr id="142" name="Google Shape;142;p40"/>
          <p:cNvSpPr/>
          <p:nvPr/>
        </p:nvSpPr>
        <p:spPr>
          <a:xfrm>
            <a:off x="570050" y="31542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Responsividad</a:t>
            </a:r>
            <a:endParaRPr i="0" sz="1200" u="none" cap="none" strike="noStrike">
              <a:solidFill>
                <a:srgbClr val="FFFFFF"/>
              </a:solidFill>
              <a:latin typeface="DM Sans"/>
              <a:ea typeface="DM Sans"/>
              <a:cs typeface="DM Sans"/>
              <a:sym typeface="DM Sans"/>
            </a:endParaRPr>
          </a:p>
        </p:txBody>
      </p:sp>
      <p:sp>
        <p:nvSpPr>
          <p:cNvPr id="143" name="Google Shape;143;p40"/>
          <p:cNvSpPr/>
          <p:nvPr/>
        </p:nvSpPr>
        <p:spPr>
          <a:xfrm>
            <a:off x="586275" y="42312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Herramientas para Web Testing</a:t>
            </a:r>
            <a:endParaRPr i="0" sz="1200" u="none" cap="none" strike="noStrike">
              <a:solidFill>
                <a:srgbClr val="FFFFFF"/>
              </a:solidFill>
              <a:latin typeface="DM Sans"/>
              <a:ea typeface="DM Sans"/>
              <a:cs typeface="DM Sans"/>
              <a:sym typeface="DM Sans"/>
            </a:endParaRPr>
          </a:p>
        </p:txBody>
      </p:sp>
      <p:sp>
        <p:nvSpPr>
          <p:cNvPr id="144" name="Google Shape;144;p40"/>
          <p:cNvSpPr/>
          <p:nvPr/>
        </p:nvSpPr>
        <p:spPr>
          <a:xfrm>
            <a:off x="5547204" y="892208"/>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Definiciones</a:t>
            </a:r>
            <a:endParaRPr i="0" sz="1200" u="none" cap="none" strike="noStrike">
              <a:solidFill>
                <a:srgbClr val="222222"/>
              </a:solidFill>
              <a:latin typeface="DM Sans"/>
              <a:ea typeface="DM Sans"/>
              <a:cs typeface="DM Sans"/>
              <a:sym typeface="DM Sans"/>
            </a:endParaRPr>
          </a:p>
        </p:txBody>
      </p:sp>
      <p:cxnSp>
        <p:nvCxnSpPr>
          <p:cNvPr id="145" name="Google Shape;145;p40"/>
          <p:cNvCxnSpPr>
            <a:stCxn id="130" idx="3"/>
            <a:endCxn id="144" idx="1"/>
          </p:cNvCxnSpPr>
          <p:nvPr/>
        </p:nvCxnSpPr>
        <p:spPr>
          <a:xfrm>
            <a:off x="4791304" y="1193700"/>
            <a:ext cx="756000" cy="600"/>
          </a:xfrm>
          <a:prstGeom prst="bentConnector3">
            <a:avLst>
              <a:gd fmla="val 49993" name="adj1"/>
            </a:avLst>
          </a:prstGeom>
          <a:noFill/>
          <a:ln cap="flat" cmpd="sng" w="9525">
            <a:solidFill>
              <a:srgbClr val="CCCCCC"/>
            </a:solidFill>
            <a:prstDash val="solid"/>
            <a:round/>
            <a:headEnd len="sm" w="sm" type="none"/>
            <a:tailEnd len="med" w="med" type="oval"/>
          </a:ln>
        </p:spPr>
      </p:cxnSp>
      <p:sp>
        <p:nvSpPr>
          <p:cNvPr id="146" name="Google Shape;146;p40"/>
          <p:cNvSpPr/>
          <p:nvPr/>
        </p:nvSpPr>
        <p:spPr>
          <a:xfrm>
            <a:off x="3124079" y="171405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Páginas </a:t>
            </a:r>
            <a:r>
              <a:rPr lang="es-419" sz="1200">
                <a:solidFill>
                  <a:srgbClr val="222222"/>
                </a:solidFill>
                <a:latin typeface="DM Sans"/>
                <a:ea typeface="DM Sans"/>
                <a:cs typeface="DM Sans"/>
                <a:sym typeface="DM Sans"/>
              </a:rPr>
              <a:t>Dinámicas</a:t>
            </a:r>
            <a:endParaRPr i="0" sz="1200" u="none" cap="none" strike="noStrike">
              <a:solidFill>
                <a:srgbClr val="222222"/>
              </a:solidFill>
              <a:latin typeface="DM Sans"/>
              <a:ea typeface="DM Sans"/>
              <a:cs typeface="DM Sans"/>
              <a:sym typeface="DM Sans"/>
            </a:endParaRPr>
          </a:p>
        </p:txBody>
      </p:sp>
      <p:sp>
        <p:nvSpPr>
          <p:cNvPr id="147" name="Google Shape;147;p40"/>
          <p:cNvSpPr/>
          <p:nvPr/>
        </p:nvSpPr>
        <p:spPr>
          <a:xfrm>
            <a:off x="3124079" y="240145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Páginas </a:t>
            </a:r>
            <a:r>
              <a:rPr lang="es-419" sz="1200">
                <a:solidFill>
                  <a:srgbClr val="222222"/>
                </a:solidFill>
                <a:latin typeface="DM Sans"/>
                <a:ea typeface="DM Sans"/>
                <a:cs typeface="DM Sans"/>
                <a:sym typeface="DM Sans"/>
              </a:rPr>
              <a:t>Estáticas</a:t>
            </a:r>
            <a:endParaRPr i="0" sz="1200" u="none" cap="none" strike="noStrike">
              <a:solidFill>
                <a:srgbClr val="222222"/>
              </a:solidFill>
              <a:latin typeface="DM Sans"/>
              <a:ea typeface="DM Sans"/>
              <a:cs typeface="DM Sans"/>
              <a:sym typeface="DM Sans"/>
            </a:endParaRPr>
          </a:p>
        </p:txBody>
      </p:sp>
      <p:cxnSp>
        <p:nvCxnSpPr>
          <p:cNvPr id="148" name="Google Shape;148;p40"/>
          <p:cNvCxnSpPr>
            <a:stCxn id="141" idx="3"/>
            <a:endCxn id="146" idx="1"/>
          </p:cNvCxnSpPr>
          <p:nvPr/>
        </p:nvCxnSpPr>
        <p:spPr>
          <a:xfrm flipH="1" rot="10800000">
            <a:off x="2048600" y="2015325"/>
            <a:ext cx="1075500" cy="331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49" name="Google Shape;149;p40"/>
          <p:cNvCxnSpPr>
            <a:stCxn id="141" idx="3"/>
            <a:endCxn id="147" idx="1"/>
          </p:cNvCxnSpPr>
          <p:nvPr/>
        </p:nvCxnSpPr>
        <p:spPr>
          <a:xfrm>
            <a:off x="2048600" y="2347125"/>
            <a:ext cx="1075500" cy="355500"/>
          </a:xfrm>
          <a:prstGeom prst="bentConnector3">
            <a:avLst>
              <a:gd fmla="val 49999" name="adj1"/>
            </a:avLst>
          </a:prstGeom>
          <a:noFill/>
          <a:ln cap="flat" cmpd="sng" w="9525">
            <a:solidFill>
              <a:srgbClr val="CCCCCC"/>
            </a:solidFill>
            <a:prstDash val="solid"/>
            <a:round/>
            <a:headEnd len="sm" w="sm" type="none"/>
            <a:tailEnd len="med" w="med" type="oval"/>
          </a:ln>
        </p:spPr>
      </p:cxnSp>
      <p:sp>
        <p:nvSpPr>
          <p:cNvPr id="150" name="Google Shape;150;p40"/>
          <p:cNvSpPr/>
          <p:nvPr/>
        </p:nvSpPr>
        <p:spPr>
          <a:xfrm>
            <a:off x="5547204" y="20391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Diferencias</a:t>
            </a:r>
            <a:endParaRPr i="0" sz="1200" u="none" cap="none" strike="noStrike">
              <a:solidFill>
                <a:srgbClr val="222222"/>
              </a:solidFill>
              <a:latin typeface="DM Sans"/>
              <a:ea typeface="DM Sans"/>
              <a:cs typeface="DM Sans"/>
              <a:sym typeface="DM Sans"/>
            </a:endParaRPr>
          </a:p>
        </p:txBody>
      </p:sp>
      <p:cxnSp>
        <p:nvCxnSpPr>
          <p:cNvPr id="151" name="Google Shape;151;p40"/>
          <p:cNvCxnSpPr/>
          <p:nvPr/>
        </p:nvCxnSpPr>
        <p:spPr>
          <a:xfrm rot="10800000">
            <a:off x="4781875" y="2003475"/>
            <a:ext cx="756000" cy="331800"/>
          </a:xfrm>
          <a:prstGeom prst="bentConnector3">
            <a:avLst>
              <a:gd fmla="val 49999" name="adj1"/>
            </a:avLst>
          </a:prstGeom>
          <a:noFill/>
          <a:ln cap="flat" cmpd="sng" w="9525">
            <a:solidFill>
              <a:srgbClr val="CCCCCC"/>
            </a:solidFill>
            <a:prstDash val="solid"/>
            <a:round/>
            <a:headEnd len="sm" w="sm" type="none"/>
            <a:tailEnd len="med" w="med" type="oval"/>
          </a:ln>
        </p:spPr>
      </p:cxnSp>
      <p:cxnSp>
        <p:nvCxnSpPr>
          <p:cNvPr id="152" name="Google Shape;152;p40"/>
          <p:cNvCxnSpPr>
            <a:stCxn id="150" idx="1"/>
          </p:cNvCxnSpPr>
          <p:nvPr/>
        </p:nvCxnSpPr>
        <p:spPr>
          <a:xfrm flipH="1">
            <a:off x="4781904" y="2340300"/>
            <a:ext cx="765300" cy="274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3" name="Google Shape;153;p40"/>
          <p:cNvSpPr/>
          <p:nvPr/>
        </p:nvSpPr>
        <p:spPr>
          <a:xfrm>
            <a:off x="3133504" y="3162921"/>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s-419" sz="1200">
                <a:solidFill>
                  <a:srgbClr val="222222"/>
                </a:solidFill>
                <a:latin typeface="DM Sans"/>
                <a:ea typeface="DM Sans"/>
                <a:cs typeface="DM Sans"/>
                <a:sym typeface="DM Sans"/>
              </a:rPr>
              <a:t>Definición</a:t>
            </a:r>
            <a:endParaRPr i="0" sz="1200" u="none" cap="none" strike="noStrike">
              <a:solidFill>
                <a:srgbClr val="222222"/>
              </a:solidFill>
              <a:latin typeface="DM Sans"/>
              <a:ea typeface="DM Sans"/>
              <a:cs typeface="DM Sans"/>
              <a:sym typeface="DM Sans"/>
            </a:endParaRPr>
          </a:p>
        </p:txBody>
      </p:sp>
      <p:cxnSp>
        <p:nvCxnSpPr>
          <p:cNvPr id="154" name="Google Shape;154;p40"/>
          <p:cNvCxnSpPr>
            <a:stCxn id="142" idx="3"/>
            <a:endCxn id="153" idx="1"/>
          </p:cNvCxnSpPr>
          <p:nvPr/>
        </p:nvCxnSpPr>
        <p:spPr>
          <a:xfrm>
            <a:off x="2022950" y="3455478"/>
            <a:ext cx="1110600" cy="8700"/>
          </a:xfrm>
          <a:prstGeom prst="bentConnector3">
            <a:avLst>
              <a:gd fmla="val 49998" name="adj1"/>
            </a:avLst>
          </a:prstGeom>
          <a:noFill/>
          <a:ln cap="flat" cmpd="sng" w="9525">
            <a:solidFill>
              <a:srgbClr val="CCCCCC"/>
            </a:solidFill>
            <a:prstDash val="solid"/>
            <a:round/>
            <a:headEnd len="sm" w="sm" type="none"/>
            <a:tailEnd len="med" w="med" type="oval"/>
          </a:ln>
        </p:spPr>
      </p:cxnSp>
      <p:cxnSp>
        <p:nvCxnSpPr>
          <p:cNvPr id="155" name="Google Shape;155;p40"/>
          <p:cNvCxnSpPr>
            <a:stCxn id="142" idx="0"/>
            <a:endCxn id="141" idx="2"/>
          </p:cNvCxnSpPr>
          <p:nvPr/>
        </p:nvCxnSpPr>
        <p:spPr>
          <a:xfrm rot="10800000">
            <a:off x="1296500" y="2679678"/>
            <a:ext cx="0" cy="474600"/>
          </a:xfrm>
          <a:prstGeom prst="straightConnector1">
            <a:avLst/>
          </a:prstGeom>
          <a:noFill/>
          <a:ln cap="flat" cmpd="sng" w="9525">
            <a:solidFill>
              <a:srgbClr val="CCCCCC"/>
            </a:solidFill>
            <a:prstDash val="solid"/>
            <a:round/>
            <a:headEnd len="med" w="med" type="oval"/>
            <a:tailEnd len="med" w="med" type="oval"/>
          </a:ln>
        </p:spPr>
      </p:cxnSp>
      <p:sp>
        <p:nvSpPr>
          <p:cNvPr id="156" name="Google Shape;156;p40"/>
          <p:cNvSpPr/>
          <p:nvPr/>
        </p:nvSpPr>
        <p:spPr>
          <a:xfrm>
            <a:off x="5547204" y="3162921"/>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s-419" sz="1200">
                <a:solidFill>
                  <a:srgbClr val="222222"/>
                </a:solidFill>
                <a:latin typeface="DM Sans"/>
                <a:ea typeface="DM Sans"/>
                <a:cs typeface="DM Sans"/>
                <a:sym typeface="DM Sans"/>
              </a:rPr>
              <a:t>Características</a:t>
            </a:r>
            <a:endParaRPr i="0" sz="1200" u="none" cap="none" strike="noStrike">
              <a:solidFill>
                <a:srgbClr val="222222"/>
              </a:solidFill>
              <a:latin typeface="DM Sans"/>
              <a:ea typeface="DM Sans"/>
              <a:cs typeface="DM Sans"/>
              <a:sym typeface="DM Sans"/>
            </a:endParaRPr>
          </a:p>
        </p:txBody>
      </p:sp>
      <p:cxnSp>
        <p:nvCxnSpPr>
          <p:cNvPr id="157" name="Google Shape;157;p40"/>
          <p:cNvCxnSpPr>
            <a:stCxn id="153" idx="3"/>
            <a:endCxn id="156" idx="1"/>
          </p:cNvCxnSpPr>
          <p:nvPr/>
        </p:nvCxnSpPr>
        <p:spPr>
          <a:xfrm>
            <a:off x="4791304" y="3464121"/>
            <a:ext cx="756000" cy="600"/>
          </a:xfrm>
          <a:prstGeom prst="bentConnector3">
            <a:avLst>
              <a:gd fmla="val 49993" name="adj1"/>
            </a:avLst>
          </a:prstGeom>
          <a:noFill/>
          <a:ln cap="flat" cmpd="sng" w="9525">
            <a:solidFill>
              <a:srgbClr val="CCCCCC"/>
            </a:solidFill>
            <a:prstDash val="solid"/>
            <a:round/>
            <a:headEnd len="sm" w="sm" type="none"/>
            <a:tailEnd len="med" w="med" type="oval"/>
          </a:ln>
        </p:spPr>
      </p:cxnSp>
      <p:cxnSp>
        <p:nvCxnSpPr>
          <p:cNvPr id="158" name="Google Shape;158;p40"/>
          <p:cNvCxnSpPr>
            <a:stCxn id="142" idx="2"/>
            <a:endCxn id="143" idx="0"/>
          </p:cNvCxnSpPr>
          <p:nvPr/>
        </p:nvCxnSpPr>
        <p:spPr>
          <a:xfrm flipH="1" rot="-5400000">
            <a:off x="1067300" y="3985878"/>
            <a:ext cx="474600" cy="162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59" name="Google Shape;159;p40"/>
          <p:cNvSpPr/>
          <p:nvPr/>
        </p:nvSpPr>
        <p:spPr>
          <a:xfrm>
            <a:off x="2795179" y="4231271"/>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Funcionalidades</a:t>
            </a:r>
            <a:endParaRPr i="0" sz="1200" u="none" cap="none" strike="noStrike">
              <a:solidFill>
                <a:srgbClr val="222222"/>
              </a:solidFill>
              <a:latin typeface="DM Sans"/>
              <a:ea typeface="DM Sans"/>
              <a:cs typeface="DM Sans"/>
              <a:sym typeface="DM Sans"/>
            </a:endParaRPr>
          </a:p>
        </p:txBody>
      </p:sp>
      <p:cxnSp>
        <p:nvCxnSpPr>
          <p:cNvPr id="160" name="Google Shape;160;p40"/>
          <p:cNvCxnSpPr>
            <a:endCxn id="159" idx="1"/>
          </p:cNvCxnSpPr>
          <p:nvPr/>
        </p:nvCxnSpPr>
        <p:spPr>
          <a:xfrm>
            <a:off x="2039179" y="4531871"/>
            <a:ext cx="7560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1" name="Google Shape;161;p40"/>
          <p:cNvSpPr/>
          <p:nvPr/>
        </p:nvSpPr>
        <p:spPr>
          <a:xfrm>
            <a:off x="5208979" y="4231271"/>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Ejemplos</a:t>
            </a:r>
            <a:endParaRPr i="0" sz="1200" u="none" cap="none" strike="noStrike">
              <a:solidFill>
                <a:srgbClr val="222222"/>
              </a:solidFill>
              <a:latin typeface="DM Sans"/>
              <a:ea typeface="DM Sans"/>
              <a:cs typeface="DM Sans"/>
              <a:sym typeface="DM Sans"/>
            </a:endParaRPr>
          </a:p>
        </p:txBody>
      </p:sp>
      <p:cxnSp>
        <p:nvCxnSpPr>
          <p:cNvPr id="162" name="Google Shape;162;p40"/>
          <p:cNvCxnSpPr>
            <a:endCxn id="161" idx="1"/>
          </p:cNvCxnSpPr>
          <p:nvPr/>
        </p:nvCxnSpPr>
        <p:spPr>
          <a:xfrm>
            <a:off x="4452979" y="4531871"/>
            <a:ext cx="756000" cy="600"/>
          </a:xfrm>
          <a:prstGeom prst="bentConnector3">
            <a:avLst>
              <a:gd fmla="val 50000" name="adj1"/>
            </a:avLst>
          </a:prstGeom>
          <a:noFill/>
          <a:ln cap="flat" cmpd="sng" w="9525">
            <a:solidFill>
              <a:srgbClr val="CCCCCC"/>
            </a:solidFill>
            <a:prstDash val="solid"/>
            <a:round/>
            <a:headEnd len="sm" w="sm" type="none"/>
            <a:tailEnd len="med" w="med" type="oval"/>
          </a:ln>
        </p:spPr>
      </p:cxnSp>
      <p:pic>
        <p:nvPicPr>
          <p:cNvPr id="163" name="Google Shape;163;p40"/>
          <p:cNvPicPr preferRelativeResize="0"/>
          <p:nvPr/>
        </p:nvPicPr>
        <p:blipFill>
          <a:blip r:embed="rId4">
            <a:alphaModFix/>
          </a:blip>
          <a:stretch>
            <a:fillRect/>
          </a:stretch>
        </p:blipFill>
        <p:spPr>
          <a:xfrm>
            <a:off x="7436988" y="4566475"/>
            <a:ext cx="1514475" cy="476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Universo de la web</a:t>
            </a:r>
            <a:endParaRPr b="1" sz="4000">
              <a:solidFill>
                <a:schemeClr val="dk1"/>
              </a:solidFill>
              <a:latin typeface="DM Sans"/>
              <a:ea typeface="DM Sans"/>
              <a:cs typeface="DM Sans"/>
              <a:sym typeface="DM Sans"/>
            </a:endParaRPr>
          </a:p>
        </p:txBody>
      </p:sp>
      <p:sp>
        <p:nvSpPr>
          <p:cNvPr id="428" name="Google Shape;428;p76"/>
          <p:cNvSpPr txBox="1"/>
          <p:nvPr/>
        </p:nvSpPr>
        <p:spPr>
          <a:xfrm>
            <a:off x="473350" y="1908175"/>
            <a:ext cx="8425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Dentro del universo de la web, cuando hablamos de páginas web se dividen en dos formatos específicos: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Páginas dinámicas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Páginas estáticas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Páginas dinámicas</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439" name="Google Shape;439;p78"/>
          <p:cNvSpPr txBox="1"/>
          <p:nvPr/>
        </p:nvSpPr>
        <p:spPr>
          <a:xfrm>
            <a:off x="473350" y="1908175"/>
            <a:ext cx="7711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Una web dinámica contiene aplicaciones dentro de la propia página, permitiendo interactividad con el usuario. Por ende, el servidor ejecuta un script para que la aplicación funcione, y sobre esto se aplica un HTML para darle formato.</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 de las páginas dinámicas</a:t>
            </a:r>
            <a:endParaRPr b="1" sz="4000">
              <a:solidFill>
                <a:schemeClr val="dk1"/>
              </a:solidFill>
              <a:latin typeface="DM Sans"/>
              <a:ea typeface="DM Sans"/>
              <a:cs typeface="DM Sans"/>
              <a:sym typeface="DM Sans"/>
            </a:endParaRPr>
          </a:p>
        </p:txBody>
      </p:sp>
      <p:sp>
        <p:nvSpPr>
          <p:cNvPr id="445" name="Google Shape;445;p79"/>
          <p:cNvSpPr txBox="1"/>
          <p:nvPr/>
        </p:nvSpPr>
        <p:spPr>
          <a:xfrm>
            <a:off x="473350" y="2265350"/>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Diseño y desarrollo sin límite.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navegante puede alternar contenido de la página.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Es multilenguaje de código.</a:t>
            </a:r>
            <a:endParaRPr sz="1350">
              <a:latin typeface="DM Sans"/>
              <a:ea typeface="DM Sans"/>
              <a:cs typeface="DM Sans"/>
              <a:sym typeface="DM Sans"/>
            </a:endParaRPr>
          </a:p>
        </p:txBody>
      </p:sp>
      <p:sp>
        <p:nvSpPr>
          <p:cNvPr id="446" name="Google Shape;446;p79"/>
          <p:cNvSpPr txBox="1"/>
          <p:nvPr/>
        </p:nvSpPr>
        <p:spPr>
          <a:xfrm>
            <a:off x="4527575" y="2265350"/>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Se actualiza de forma muy simple.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Contiene enlace con muchas herramientas externas como bases de datos, servidores, etc...</a:t>
            </a:r>
            <a:endParaRPr sz="1350">
              <a:solidFill>
                <a:schemeClr val="dk1"/>
              </a:solidFill>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8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8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páginas dinámicas</a:t>
            </a:r>
            <a:endParaRPr b="1" sz="3500">
              <a:solidFill>
                <a:schemeClr val="lt1"/>
              </a:solidFill>
              <a:latin typeface="DM Sans"/>
              <a:ea typeface="DM Sans"/>
              <a:cs typeface="DM Sans"/>
              <a:sym typeface="DM Sans"/>
            </a:endParaRPr>
          </a:p>
        </p:txBody>
      </p:sp>
      <p:pic>
        <p:nvPicPr>
          <p:cNvPr id="453" name="Google Shape;453;p80"/>
          <p:cNvPicPr preferRelativeResize="0"/>
          <p:nvPr/>
        </p:nvPicPr>
        <p:blipFill rotWithShape="1">
          <a:blip r:embed="rId3">
            <a:alphaModFix/>
          </a:blip>
          <a:srcRect b="0" l="0" r="0" t="0"/>
          <a:stretch/>
        </p:blipFill>
        <p:spPr>
          <a:xfrm>
            <a:off x="1650937" y="1329875"/>
            <a:ext cx="5842125" cy="30359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Páginas estáticas</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464" name="Google Shape;464;p82"/>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Una web estática sirve para mostrar principalmente información permanente, para que un usuario al navegar por la plataforma, puede obtener información sobre el dueño de la página.</a:t>
            </a:r>
            <a:endParaRPr sz="1350">
              <a:latin typeface="DM Sans"/>
              <a:ea typeface="DM Sans"/>
              <a:cs typeface="DM Sans"/>
              <a:sym typeface="DM Sans"/>
            </a:endParaRPr>
          </a:p>
        </p:txBody>
      </p:sp>
      <p:sp>
        <p:nvSpPr>
          <p:cNvPr id="465" name="Google Shape;465;p8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Este tipo de páginas son siempre un archivo HTML plano, lo que lo hace muy sencillo de cargar desde un servidor.</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 páginas estáticas</a:t>
            </a:r>
            <a:endParaRPr b="1" sz="4000">
              <a:solidFill>
                <a:schemeClr val="dk1"/>
              </a:solidFill>
              <a:latin typeface="DM Sans"/>
              <a:ea typeface="DM Sans"/>
              <a:cs typeface="DM Sans"/>
              <a:sym typeface="DM Sans"/>
            </a:endParaRPr>
          </a:p>
        </p:txBody>
      </p:sp>
      <p:sp>
        <p:nvSpPr>
          <p:cNvPr id="471" name="Google Shape;471;p83"/>
          <p:cNvSpPr txBox="1"/>
          <p:nvPr/>
        </p:nvSpPr>
        <p:spPr>
          <a:xfrm>
            <a:off x="514175" y="2224550"/>
            <a:ext cx="38346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Ausencia de movimiento y funcionalidades.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Realizadas en XHTML o HTML.</a:t>
            </a:r>
            <a:endParaRPr sz="1350">
              <a:latin typeface="DM Sans"/>
              <a:ea typeface="DM Sans"/>
              <a:cs typeface="DM Sans"/>
              <a:sym typeface="DM Sans"/>
            </a:endParaRPr>
          </a:p>
        </p:txBody>
      </p:sp>
      <p:sp>
        <p:nvSpPr>
          <p:cNvPr id="472" name="Google Shape;472;p83"/>
          <p:cNvSpPr txBox="1"/>
          <p:nvPr/>
        </p:nvSpPr>
        <p:spPr>
          <a:xfrm>
            <a:off x="4568400" y="2224550"/>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Acceder al servidor para cambiar contenidos de la página.</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Lento y manual el proceso de actualización.</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8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8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páginas estáticas</a:t>
            </a:r>
            <a:endParaRPr b="1" sz="3500">
              <a:solidFill>
                <a:schemeClr val="lt1"/>
              </a:solidFill>
              <a:latin typeface="DM Sans"/>
              <a:ea typeface="DM Sans"/>
              <a:cs typeface="DM Sans"/>
              <a:sym typeface="DM Sans"/>
            </a:endParaRPr>
          </a:p>
        </p:txBody>
      </p:sp>
      <p:pic>
        <p:nvPicPr>
          <p:cNvPr id="479" name="Google Shape;479;p84"/>
          <p:cNvPicPr preferRelativeResize="0"/>
          <p:nvPr/>
        </p:nvPicPr>
        <p:blipFill rotWithShape="1">
          <a:blip r:embed="rId3">
            <a:alphaModFix/>
          </a:blip>
          <a:srcRect b="0" l="0" r="0" t="0"/>
          <a:stretch/>
        </p:blipFill>
        <p:spPr>
          <a:xfrm>
            <a:off x="1578563" y="1315337"/>
            <a:ext cx="5986874" cy="30650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85"/>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Páginas dinámicas vs estáticas</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pic>
        <p:nvPicPr>
          <p:cNvPr id="168" name="Google Shape;168;p41"/>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69" name="Google Shape;169;p4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70" name="Google Shape;170;p41"/>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1</a:t>
            </a:r>
            <a:r>
              <a:rPr lang="es-419" sz="1200">
                <a:solidFill>
                  <a:srgbClr val="999999"/>
                </a:solidFill>
                <a:latin typeface="DM Sans"/>
                <a:ea typeface="DM Sans"/>
                <a:cs typeface="DM Sans"/>
                <a:sym typeface="DM Sans"/>
              </a:rPr>
              <a:t>0</a:t>
            </a:r>
            <a:endParaRPr b="1" sz="1600">
              <a:solidFill>
                <a:srgbClr val="999999"/>
              </a:solidFill>
              <a:latin typeface="DM Sans"/>
              <a:ea typeface="DM Sans"/>
              <a:cs typeface="DM Sans"/>
              <a:sym typeface="DM Sans"/>
            </a:endParaRPr>
          </a:p>
        </p:txBody>
      </p:sp>
      <p:cxnSp>
        <p:nvCxnSpPr>
          <p:cNvPr id="171" name="Google Shape;171;p41"/>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72" name="Google Shape;172;p41"/>
          <p:cNvSpPr txBox="1"/>
          <p:nvPr/>
        </p:nvSpPr>
        <p:spPr>
          <a:xfrm>
            <a:off x="5865175" y="1865200"/>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Pruebas de aplicaciones mobile</a:t>
            </a:r>
            <a:endParaRPr b="1" sz="1500">
              <a:solidFill>
                <a:srgbClr val="999999"/>
              </a:solidFill>
              <a:latin typeface="DM Sans"/>
              <a:ea typeface="DM Sans"/>
              <a:cs typeface="DM Sans"/>
              <a:sym typeface="DM Sans"/>
            </a:endParaRPr>
          </a:p>
        </p:txBody>
      </p:sp>
      <p:cxnSp>
        <p:nvCxnSpPr>
          <p:cNvPr id="173" name="Google Shape;173;p41"/>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74" name="Google Shape;174;p41"/>
          <p:cNvSpPr txBox="1"/>
          <p:nvPr/>
        </p:nvSpPr>
        <p:spPr>
          <a:xfrm>
            <a:off x="5731225" y="2683775"/>
            <a:ext cx="21780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Mobile Testing</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Aplicaciones Nativas o Web</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Sistemas Operativos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Herramientas para Mobile Testing</a:t>
            </a:r>
            <a:endParaRPr sz="1200">
              <a:solidFill>
                <a:schemeClr val="lt1"/>
              </a:solidFill>
              <a:latin typeface="DM Sans"/>
              <a:ea typeface="DM Sans"/>
              <a:cs typeface="DM Sans"/>
              <a:sym typeface="DM Sans"/>
            </a:endParaRPr>
          </a:p>
        </p:txBody>
      </p:sp>
      <p:pic>
        <p:nvPicPr>
          <p:cNvPr id="175" name="Google Shape;175;p41"/>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76" name="Google Shape;176;p41"/>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77" name="Google Shape;177;p41"/>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178" name="Google Shape;178;p41"/>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419" sz="1600">
                <a:solidFill>
                  <a:srgbClr val="999999"/>
                </a:solidFill>
                <a:latin typeface="DM Sans"/>
                <a:ea typeface="DM Sans"/>
                <a:cs typeface="DM Sans"/>
                <a:sym typeface="DM Sans"/>
              </a:rPr>
              <a:t>08</a:t>
            </a:r>
            <a:endParaRPr b="1" sz="1600">
              <a:solidFill>
                <a:srgbClr val="999999"/>
              </a:solidFill>
              <a:latin typeface="DM Sans"/>
              <a:ea typeface="DM Sans"/>
              <a:cs typeface="DM Sans"/>
              <a:sym typeface="DM Sans"/>
            </a:endParaRPr>
          </a:p>
        </p:txBody>
      </p:sp>
      <p:cxnSp>
        <p:nvCxnSpPr>
          <p:cNvPr id="179" name="Google Shape;179;p41"/>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80" name="Google Shape;180;p41"/>
          <p:cNvSpPr txBox="1"/>
          <p:nvPr/>
        </p:nvSpPr>
        <p:spPr>
          <a:xfrm>
            <a:off x="130665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419" sz="1500">
                <a:solidFill>
                  <a:srgbClr val="999999"/>
                </a:solidFill>
                <a:latin typeface="DM Sans"/>
                <a:ea typeface="DM Sans"/>
                <a:cs typeface="DM Sans"/>
                <a:sym typeface="DM Sans"/>
              </a:rPr>
              <a:t>Ejecución de pruebas</a:t>
            </a:r>
            <a:endParaRPr b="1" sz="1500">
              <a:solidFill>
                <a:srgbClr val="999999"/>
              </a:solidFill>
              <a:latin typeface="DM Sans"/>
              <a:ea typeface="DM Sans"/>
              <a:cs typeface="DM Sans"/>
              <a:sym typeface="DM Sans"/>
            </a:endParaRPr>
          </a:p>
        </p:txBody>
      </p:sp>
      <p:sp>
        <p:nvSpPr>
          <p:cNvPr id="181" name="Google Shape;181;p41"/>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419" sz="1200">
                <a:solidFill>
                  <a:srgbClr val="FFFFFF"/>
                </a:solidFill>
                <a:latin typeface="DM Sans"/>
                <a:ea typeface="DM Sans"/>
                <a:cs typeface="DM Sans"/>
                <a:sym typeface="DM Sans"/>
              </a:rPr>
              <a:t>09</a:t>
            </a:r>
            <a:endParaRPr b="1" sz="1600">
              <a:solidFill>
                <a:srgbClr val="999999"/>
              </a:solidFill>
              <a:latin typeface="DM Sans"/>
              <a:ea typeface="DM Sans"/>
              <a:cs typeface="DM Sans"/>
              <a:sym typeface="DM Sans"/>
            </a:endParaRPr>
          </a:p>
        </p:txBody>
      </p:sp>
      <p:cxnSp>
        <p:nvCxnSpPr>
          <p:cNvPr id="182" name="Google Shape;182;p41"/>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83" name="Google Shape;183;p41"/>
          <p:cNvSpPr txBox="1"/>
          <p:nvPr/>
        </p:nvSpPr>
        <p:spPr>
          <a:xfrm>
            <a:off x="3579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419" sz="1500">
                <a:solidFill>
                  <a:srgbClr val="EAFF6A"/>
                </a:solidFill>
                <a:latin typeface="DM Sans"/>
                <a:ea typeface="DM Sans"/>
                <a:cs typeface="DM Sans"/>
                <a:sym typeface="DM Sans"/>
              </a:rPr>
              <a:t>Pruebas de aplicaciones web</a:t>
            </a:r>
            <a:endParaRPr b="1" sz="1500">
              <a:solidFill>
                <a:srgbClr val="EAFF6A"/>
              </a:solidFill>
              <a:latin typeface="DM Sans"/>
              <a:ea typeface="DM Sans"/>
              <a:cs typeface="DM Sans"/>
              <a:sym typeface="DM Sans"/>
            </a:endParaRPr>
          </a:p>
        </p:txBody>
      </p:sp>
      <p:cxnSp>
        <p:nvCxnSpPr>
          <p:cNvPr id="184" name="Google Shape;184;p41"/>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85" name="Google Shape;185;p41"/>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86" name="Google Shape;186;p41"/>
          <p:cNvSpPr txBox="1"/>
          <p:nvPr/>
        </p:nvSpPr>
        <p:spPr>
          <a:xfrm>
            <a:off x="3461250" y="2773200"/>
            <a:ext cx="21780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Web Testing</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Diferencia entre paginas dinamicas y estaticas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Responsividad</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Herramientas para Web Testing</a:t>
            </a:r>
            <a:endParaRPr sz="1200">
              <a:solidFill>
                <a:srgbClr val="83AEFB"/>
              </a:solidFill>
              <a:latin typeface="DM Sans"/>
              <a:ea typeface="DM Sans"/>
              <a:cs typeface="DM Sans"/>
              <a:sym typeface="DM Sans"/>
            </a:endParaRPr>
          </a:p>
        </p:txBody>
      </p:sp>
      <p:sp>
        <p:nvSpPr>
          <p:cNvPr id="187" name="Google Shape;187;p41"/>
          <p:cNvSpPr txBox="1"/>
          <p:nvPr/>
        </p:nvSpPr>
        <p:spPr>
          <a:xfrm>
            <a:off x="1129925" y="2773200"/>
            <a:ext cx="2178000" cy="1862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Ejecución de pruebas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Reportar resultados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Puesta en producción y monitoreo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Comunicación con el equipo</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6"/>
          <p:cNvSpPr txBox="1"/>
          <p:nvPr/>
        </p:nvSpPr>
        <p:spPr>
          <a:xfrm>
            <a:off x="559750" y="1539150"/>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importante también destacar que ambas páginas pueden coexistir en un mismo sistema, teniendo en cuenta que una página dinámica puede ser accedida desde una página estática.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Ambas apuntan a funcionalidades distintas, y con su propio mundo de prueba. Es importante tener marcada la funcionalidad de cada una para saber qué técnicas de pruebas aplicamos.</a:t>
            </a:r>
            <a:endParaRPr sz="1350">
              <a:latin typeface="DM Sans"/>
              <a:ea typeface="DM Sans"/>
              <a:cs typeface="DM Sans"/>
              <a:sym typeface="DM Sans"/>
            </a:endParaRPr>
          </a:p>
        </p:txBody>
      </p:sp>
      <p:pic>
        <p:nvPicPr>
          <p:cNvPr id="490" name="Google Shape;490;p86"/>
          <p:cNvPicPr preferRelativeResize="0"/>
          <p:nvPr/>
        </p:nvPicPr>
        <p:blipFill rotWithShape="1">
          <a:blip r:embed="rId3">
            <a:alphaModFix/>
          </a:blip>
          <a:srcRect b="0" l="0" r="0" t="0"/>
          <a:stretch/>
        </p:blipFill>
        <p:spPr>
          <a:xfrm>
            <a:off x="6260650" y="1373130"/>
            <a:ext cx="2397251" cy="239725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96" name="Google Shape;496;p8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8"/>
          <p:cNvSpPr txBox="1"/>
          <p:nvPr/>
        </p:nvSpPr>
        <p:spPr>
          <a:xfrm>
            <a:off x="1404863" y="19413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Responsividad</a:t>
            </a:r>
            <a:endParaRPr b="1" sz="4000">
              <a:solidFill>
                <a:srgbClr val="83AEFB"/>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89"/>
          <p:cNvSpPr txBox="1"/>
          <p:nvPr/>
        </p:nvSpPr>
        <p:spPr>
          <a:xfrm>
            <a:off x="590350" y="2256000"/>
            <a:ext cx="47301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Responsividad hace referencia a la </a:t>
            </a:r>
            <a:r>
              <a:rPr lang="es-419" sz="1350">
                <a:highlight>
                  <a:srgbClr val="EA90FF"/>
                </a:highlight>
                <a:latin typeface="DM Sans"/>
                <a:ea typeface="DM Sans"/>
                <a:cs typeface="DM Sans"/>
                <a:sym typeface="DM Sans"/>
              </a:rPr>
              <a:t>adaptabilidad de una plataforma.</a:t>
            </a:r>
            <a:endParaRPr sz="1350">
              <a:highlight>
                <a:srgbClr val="EA90FF"/>
              </a:highlight>
              <a:latin typeface="DM Sans"/>
              <a:ea typeface="DM Sans"/>
              <a:cs typeface="DM Sans"/>
              <a:sym typeface="DM Sans"/>
            </a:endParaRPr>
          </a:p>
        </p:txBody>
      </p:sp>
      <p:pic>
        <p:nvPicPr>
          <p:cNvPr id="507" name="Google Shape;507;p89"/>
          <p:cNvPicPr preferRelativeResize="0"/>
          <p:nvPr/>
        </p:nvPicPr>
        <p:blipFill rotWithShape="1">
          <a:blip r:embed="rId3">
            <a:alphaModFix/>
          </a:blip>
          <a:srcRect b="0" l="0" r="0" t="0"/>
          <a:stretch/>
        </p:blipFill>
        <p:spPr>
          <a:xfrm>
            <a:off x="6091129" y="1621900"/>
            <a:ext cx="1899700" cy="18997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Sitio responsivo</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9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9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un sitio responsivo?</a:t>
            </a:r>
            <a:endParaRPr b="1" sz="4000">
              <a:solidFill>
                <a:schemeClr val="dk1"/>
              </a:solidFill>
              <a:latin typeface="DM Sans"/>
              <a:ea typeface="DM Sans"/>
              <a:cs typeface="DM Sans"/>
              <a:sym typeface="DM Sans"/>
            </a:endParaRPr>
          </a:p>
        </p:txBody>
      </p:sp>
      <p:sp>
        <p:nvSpPr>
          <p:cNvPr id="519" name="Google Shape;519;p91"/>
          <p:cNvSpPr txBox="1"/>
          <p:nvPr/>
        </p:nvSpPr>
        <p:spPr>
          <a:xfrm>
            <a:off x="3649500" y="23978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 sitio responsivo es aquel que tiene la cualidad de funcionar en una web de escritorio, pero al momento de ser abierto desde una web en smartphone, todos los componentes del mismo se adapten a la pantalla del equipo móvil.</a:t>
            </a:r>
            <a:endParaRPr sz="1350">
              <a:latin typeface="DM Sans"/>
              <a:ea typeface="DM Sans"/>
              <a:cs typeface="DM Sans"/>
              <a:sym typeface="DM Sans"/>
            </a:endParaRPr>
          </a:p>
        </p:txBody>
      </p:sp>
      <p:pic>
        <p:nvPicPr>
          <p:cNvPr id="520" name="Google Shape;520;p91"/>
          <p:cNvPicPr preferRelativeResize="0"/>
          <p:nvPr/>
        </p:nvPicPr>
        <p:blipFill rotWithShape="1">
          <a:blip r:embed="rId3">
            <a:alphaModFix/>
          </a:blip>
          <a:srcRect b="0" l="0" r="0" t="0"/>
          <a:stretch/>
        </p:blipFill>
        <p:spPr>
          <a:xfrm>
            <a:off x="595663" y="1254875"/>
            <a:ext cx="2742400" cy="2742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9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 Características sitios responsivos</a:t>
            </a:r>
            <a:endParaRPr b="1" sz="4000">
              <a:solidFill>
                <a:schemeClr val="dk1"/>
              </a:solidFill>
              <a:latin typeface="DM Sans"/>
              <a:ea typeface="DM Sans"/>
              <a:cs typeface="DM Sans"/>
              <a:sym typeface="DM Sans"/>
            </a:endParaRPr>
          </a:p>
        </p:txBody>
      </p:sp>
      <p:sp>
        <p:nvSpPr>
          <p:cNvPr id="526" name="Google Shape;526;p92"/>
          <p:cNvSpPr txBox="1"/>
          <p:nvPr/>
        </p:nvSpPr>
        <p:spPr>
          <a:xfrm>
            <a:off x="473350" y="2286000"/>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contenido se adapta al tamaño de la pantalla.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Los elementos se ajustan automáticamente.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menú también se adapta al dispositivo.</a:t>
            </a:r>
            <a:endParaRPr sz="1350">
              <a:latin typeface="DM Sans"/>
              <a:ea typeface="DM Sans"/>
              <a:cs typeface="DM Sans"/>
              <a:sym typeface="DM Sans"/>
            </a:endParaRPr>
          </a:p>
        </p:txBody>
      </p:sp>
      <p:sp>
        <p:nvSpPr>
          <p:cNvPr id="527" name="Google Shape;527;p92"/>
          <p:cNvSpPr txBox="1"/>
          <p:nvPr/>
        </p:nvSpPr>
        <p:spPr>
          <a:xfrm>
            <a:off x="4527575" y="2286000"/>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Es también posible seleccionar contenidos destacados.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Las imágenes también se adapta al tamaño nuevo.</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9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se crea?</a:t>
            </a:r>
            <a:endParaRPr b="1" sz="4000">
              <a:solidFill>
                <a:schemeClr val="dk1"/>
              </a:solidFill>
              <a:latin typeface="DM Sans"/>
              <a:ea typeface="DM Sans"/>
              <a:cs typeface="DM Sans"/>
              <a:sym typeface="DM Sans"/>
            </a:endParaRPr>
          </a:p>
        </p:txBody>
      </p:sp>
      <p:sp>
        <p:nvSpPr>
          <p:cNvPr id="533" name="Google Shape;533;p93"/>
          <p:cNvSpPr txBox="1"/>
          <p:nvPr/>
        </p:nvSpPr>
        <p:spPr>
          <a:xfrm>
            <a:off x="457725" y="2211625"/>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Uno de los principales conceptos que surgen con esto, es la necesidad de trabajar en formato mobile first, en castellano </a:t>
            </a:r>
            <a:r>
              <a:rPr lang="es-419" sz="1350">
                <a:latin typeface="DM Sans"/>
                <a:ea typeface="DM Sans"/>
                <a:cs typeface="DM Sans"/>
                <a:sym typeface="DM Sans"/>
              </a:rPr>
              <a:t>móviles</a:t>
            </a:r>
            <a:r>
              <a:rPr lang="es-419" sz="1350">
                <a:latin typeface="DM Sans"/>
                <a:ea typeface="DM Sans"/>
                <a:cs typeface="DM Sans"/>
                <a:sym typeface="DM Sans"/>
              </a:rPr>
              <a:t> primero, y después adaptarlos a equipo de escritorio. Esto es para tener páginas con mayor velocidad de carga y ágiles.</a:t>
            </a:r>
            <a:endParaRPr sz="1350">
              <a:latin typeface="DM Sans"/>
              <a:ea typeface="DM Sans"/>
              <a:cs typeface="DM Sans"/>
              <a:sym typeface="DM Sans"/>
            </a:endParaRPr>
          </a:p>
        </p:txBody>
      </p:sp>
      <p:pic>
        <p:nvPicPr>
          <p:cNvPr id="534" name="Google Shape;534;p93"/>
          <p:cNvPicPr preferRelativeResize="0"/>
          <p:nvPr/>
        </p:nvPicPr>
        <p:blipFill rotWithShape="1">
          <a:blip r:embed="rId3">
            <a:alphaModFix/>
          </a:blip>
          <a:srcRect b="0" l="0" r="0" t="0"/>
          <a:stretch/>
        </p:blipFill>
        <p:spPr>
          <a:xfrm>
            <a:off x="5874988" y="1109617"/>
            <a:ext cx="2599750" cy="2836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9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9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Velocidad de carga</a:t>
            </a:r>
            <a:endParaRPr b="1" sz="4000">
              <a:solidFill>
                <a:schemeClr val="dk1"/>
              </a:solidFill>
              <a:latin typeface="DM Sans"/>
              <a:ea typeface="DM Sans"/>
              <a:cs typeface="DM Sans"/>
              <a:sym typeface="DM Sans"/>
            </a:endParaRPr>
          </a:p>
        </p:txBody>
      </p:sp>
      <p:sp>
        <p:nvSpPr>
          <p:cNvPr id="541" name="Google Shape;541;p94"/>
          <p:cNvSpPr txBox="1"/>
          <p:nvPr/>
        </p:nvSpPr>
        <p:spPr>
          <a:xfrm>
            <a:off x="3649500" y="2397863"/>
            <a:ext cx="49872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Existen múltiples plataformas que  permiten medir la velocidad de carga de nuestra página. Esto sirve para presentar a los desarrolladores y empezar a corregir qué cosas son las que generan una carga lenta, y mejorar esto.</a:t>
            </a:r>
            <a:endParaRPr sz="1350">
              <a:latin typeface="DM Sans"/>
              <a:ea typeface="DM Sans"/>
              <a:cs typeface="DM Sans"/>
              <a:sym typeface="DM Sans"/>
            </a:endParaRPr>
          </a:p>
        </p:txBody>
      </p:sp>
      <p:pic>
        <p:nvPicPr>
          <p:cNvPr id="542" name="Google Shape;542;p94"/>
          <p:cNvPicPr preferRelativeResize="0"/>
          <p:nvPr/>
        </p:nvPicPr>
        <p:blipFill rotWithShape="1">
          <a:blip r:embed="rId3">
            <a:alphaModFix/>
          </a:blip>
          <a:srcRect b="0" l="0" r="0" t="0"/>
          <a:stretch/>
        </p:blipFill>
        <p:spPr>
          <a:xfrm>
            <a:off x="307925" y="1374300"/>
            <a:ext cx="3193200" cy="23949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Web testing vs mobile testing</a:t>
            </a:r>
            <a:endParaRPr b="1" sz="4000">
              <a:solidFill>
                <a:schemeClr val="dk1"/>
              </a:solidFill>
              <a:latin typeface="DM Sans"/>
              <a:ea typeface="DM Sans"/>
              <a:cs typeface="DM Sans"/>
              <a:sym typeface="DM Sans"/>
            </a:endParaRPr>
          </a:p>
        </p:txBody>
      </p:sp>
      <p:sp>
        <p:nvSpPr>
          <p:cNvPr id="548" name="Google Shape;548;p95"/>
          <p:cNvSpPr txBox="1"/>
          <p:nvPr/>
        </p:nvSpPr>
        <p:spPr>
          <a:xfrm>
            <a:off x="473350" y="1908175"/>
            <a:ext cx="7078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Con esto explicado, entendemos que las pruebas de páginas responsivas, entran dentro de la mirada del testing web, ya que las pruebas se aplican a los exploradores, sean de equipos de escritorio o mobile, ambos pertenecen al mismo equipo.</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4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Web</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Testing</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sp>
        <p:nvSpPr>
          <p:cNvPr id="555" name="Google Shape;555;p96"/>
          <p:cNvSpPr txBox="1"/>
          <p:nvPr/>
        </p:nvSpPr>
        <p:spPr>
          <a:xfrm>
            <a:off x="1152425" y="2236000"/>
            <a:ext cx="21663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podemos ver, tenemos una misma plataforma que se adapta a ambas formas de ver una web.</a:t>
            </a:r>
            <a:endParaRPr sz="1350">
              <a:latin typeface="DM Sans"/>
              <a:ea typeface="DM Sans"/>
              <a:cs typeface="DM Sans"/>
              <a:sym typeface="DM Sans"/>
            </a:endParaRPr>
          </a:p>
        </p:txBody>
      </p:sp>
      <p:pic>
        <p:nvPicPr>
          <p:cNvPr id="556" name="Google Shape;556;p96"/>
          <p:cNvPicPr preferRelativeResize="0"/>
          <p:nvPr/>
        </p:nvPicPr>
        <p:blipFill rotWithShape="1">
          <a:blip r:embed="rId3">
            <a:alphaModFix/>
          </a:blip>
          <a:srcRect b="0" l="0" r="0" t="0"/>
          <a:stretch/>
        </p:blipFill>
        <p:spPr>
          <a:xfrm>
            <a:off x="4308650" y="1271450"/>
            <a:ext cx="3255401" cy="2442775"/>
          </a:xfrm>
          <a:prstGeom prst="rect">
            <a:avLst/>
          </a:prstGeom>
          <a:noFill/>
          <a:ln>
            <a:noFill/>
          </a:ln>
        </p:spPr>
      </p:pic>
      <p:pic>
        <p:nvPicPr>
          <p:cNvPr id="557" name="Google Shape;557;p96"/>
          <p:cNvPicPr preferRelativeResize="0"/>
          <p:nvPr/>
        </p:nvPicPr>
        <p:blipFill rotWithShape="1">
          <a:blip r:embed="rId4">
            <a:alphaModFix/>
          </a:blip>
          <a:srcRect b="0" l="0" r="0" t="0"/>
          <a:stretch/>
        </p:blipFill>
        <p:spPr>
          <a:xfrm>
            <a:off x="6756802" y="2063775"/>
            <a:ext cx="1389858" cy="24427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9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Herramientas para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web testing</a:t>
            </a:r>
            <a:endParaRPr b="1" sz="4000">
              <a:solidFill>
                <a:srgbClr val="83AEFB"/>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568" name="Google Shape;568;p98"/>
          <p:cNvSpPr txBox="1"/>
          <p:nvPr/>
        </p:nvSpPr>
        <p:spPr>
          <a:xfrm>
            <a:off x="473350" y="1908175"/>
            <a:ext cx="73644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Herramientas para web testing existen cientas, y a diario aparecen nuevas. Este universo vive creciendo y siempre tendremos que estar investigando nuevas herramientas. Ahora veremos algunas de las más conocidas y sencillas para comenzar.</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9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Herramientas para web testing</a:t>
            </a:r>
            <a:endParaRPr b="1" sz="4000">
              <a:solidFill>
                <a:schemeClr val="dk1"/>
              </a:solidFill>
              <a:latin typeface="DM Sans"/>
              <a:ea typeface="DM Sans"/>
              <a:cs typeface="DM Sans"/>
              <a:sym typeface="DM Sans"/>
            </a:endParaRPr>
          </a:p>
        </p:txBody>
      </p:sp>
      <p:sp>
        <p:nvSpPr>
          <p:cNvPr id="574" name="Google Shape;574;p99"/>
          <p:cNvSpPr txBox="1"/>
          <p:nvPr/>
        </p:nvSpPr>
        <p:spPr>
          <a:xfrm>
            <a:off x="473350" y="1908175"/>
            <a:ext cx="73644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Browsers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Consola de desarrolladores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HTML/CSS Herramientas de validación</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Link checkers</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Browsers</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Exploradores</a:t>
            </a:r>
            <a:endParaRPr b="1" sz="4000">
              <a:solidFill>
                <a:schemeClr val="dk1"/>
              </a:solidFill>
              <a:latin typeface="DM Sans"/>
              <a:ea typeface="DM Sans"/>
              <a:cs typeface="DM Sans"/>
              <a:sym typeface="DM Sans"/>
            </a:endParaRPr>
          </a:p>
        </p:txBody>
      </p:sp>
      <p:sp>
        <p:nvSpPr>
          <p:cNvPr id="585" name="Google Shape;585;p101"/>
          <p:cNvSpPr txBox="1"/>
          <p:nvPr/>
        </p:nvSpPr>
        <p:spPr>
          <a:xfrm>
            <a:off x="473350" y="1908175"/>
            <a:ext cx="73644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Existen muchos exploradores distintos, para saber específicamente en cuáles probar, sugerimos solicitar información para saber qué exploradores usan más los clientes de la empresa. De todas formas, los cuatro más usados hoy en día son Google Chrome, Firefox, Safari y Microsoft Edge.</a:t>
            </a:r>
            <a:endParaRPr sz="1350">
              <a:latin typeface="DM Sans"/>
              <a:ea typeface="DM Sans"/>
              <a:cs typeface="DM Sans"/>
              <a:sym typeface="DM Sans"/>
            </a:endParaRPr>
          </a:p>
        </p:txBody>
      </p:sp>
      <p:pic>
        <p:nvPicPr>
          <p:cNvPr id="586" name="Google Shape;586;p101"/>
          <p:cNvPicPr preferRelativeResize="0"/>
          <p:nvPr/>
        </p:nvPicPr>
        <p:blipFill rotWithShape="1">
          <a:blip r:embed="rId3">
            <a:alphaModFix/>
          </a:blip>
          <a:srcRect b="0" l="0" r="0" t="0"/>
          <a:stretch/>
        </p:blipFill>
        <p:spPr>
          <a:xfrm>
            <a:off x="751028" y="3219550"/>
            <a:ext cx="967600" cy="691150"/>
          </a:xfrm>
          <a:prstGeom prst="rect">
            <a:avLst/>
          </a:prstGeom>
          <a:noFill/>
          <a:ln>
            <a:noFill/>
          </a:ln>
        </p:spPr>
      </p:pic>
      <p:pic>
        <p:nvPicPr>
          <p:cNvPr id="587" name="Google Shape;587;p101"/>
          <p:cNvPicPr preferRelativeResize="0"/>
          <p:nvPr/>
        </p:nvPicPr>
        <p:blipFill rotWithShape="1">
          <a:blip r:embed="rId4">
            <a:alphaModFix/>
          </a:blip>
          <a:srcRect b="0" l="0" r="0" t="0"/>
          <a:stretch/>
        </p:blipFill>
        <p:spPr>
          <a:xfrm>
            <a:off x="2271075" y="3135962"/>
            <a:ext cx="1289825" cy="858325"/>
          </a:xfrm>
          <a:prstGeom prst="rect">
            <a:avLst/>
          </a:prstGeom>
          <a:noFill/>
          <a:ln>
            <a:noFill/>
          </a:ln>
        </p:spPr>
      </p:pic>
      <p:pic>
        <p:nvPicPr>
          <p:cNvPr id="588" name="Google Shape;588;p101"/>
          <p:cNvPicPr preferRelativeResize="0"/>
          <p:nvPr/>
        </p:nvPicPr>
        <p:blipFill rotWithShape="1">
          <a:blip r:embed="rId5">
            <a:alphaModFix/>
          </a:blip>
          <a:srcRect b="0" l="0" r="0" t="0"/>
          <a:stretch/>
        </p:blipFill>
        <p:spPr>
          <a:xfrm>
            <a:off x="4527175" y="3219550"/>
            <a:ext cx="776801" cy="773377"/>
          </a:xfrm>
          <a:prstGeom prst="rect">
            <a:avLst/>
          </a:prstGeom>
          <a:noFill/>
          <a:ln>
            <a:noFill/>
          </a:ln>
        </p:spPr>
      </p:pic>
      <p:pic>
        <p:nvPicPr>
          <p:cNvPr id="589" name="Google Shape;589;p101"/>
          <p:cNvPicPr preferRelativeResize="0"/>
          <p:nvPr/>
        </p:nvPicPr>
        <p:blipFill rotWithShape="1">
          <a:blip r:embed="rId6">
            <a:alphaModFix/>
          </a:blip>
          <a:srcRect b="0" l="0" r="0" t="0"/>
          <a:stretch/>
        </p:blipFill>
        <p:spPr>
          <a:xfrm>
            <a:off x="6270250" y="3178178"/>
            <a:ext cx="1289825" cy="773899"/>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10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0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Browsers</a:t>
            </a:r>
            <a:endParaRPr b="1" sz="3500">
              <a:solidFill>
                <a:schemeClr val="lt1"/>
              </a:solidFill>
              <a:latin typeface="DM Sans"/>
              <a:ea typeface="DM Sans"/>
              <a:cs typeface="DM Sans"/>
              <a:sym typeface="DM Sans"/>
            </a:endParaRPr>
          </a:p>
        </p:txBody>
      </p:sp>
      <p:pic>
        <p:nvPicPr>
          <p:cNvPr id="596" name="Google Shape;596;p102"/>
          <p:cNvPicPr preferRelativeResize="0"/>
          <p:nvPr/>
        </p:nvPicPr>
        <p:blipFill rotWithShape="1">
          <a:blip r:embed="rId3">
            <a:alphaModFix/>
          </a:blip>
          <a:srcRect b="0" l="0" r="0" t="0"/>
          <a:stretch/>
        </p:blipFill>
        <p:spPr>
          <a:xfrm>
            <a:off x="647400" y="1663475"/>
            <a:ext cx="1953224" cy="1374679"/>
          </a:xfrm>
          <a:prstGeom prst="rect">
            <a:avLst/>
          </a:prstGeom>
          <a:noFill/>
          <a:ln>
            <a:noFill/>
          </a:ln>
        </p:spPr>
      </p:pic>
      <p:pic>
        <p:nvPicPr>
          <p:cNvPr id="597" name="Google Shape;597;p102"/>
          <p:cNvPicPr preferRelativeResize="0"/>
          <p:nvPr/>
        </p:nvPicPr>
        <p:blipFill rotWithShape="1">
          <a:blip r:embed="rId4">
            <a:alphaModFix/>
          </a:blip>
          <a:srcRect b="0" l="0" r="0" t="0"/>
          <a:stretch/>
        </p:blipFill>
        <p:spPr>
          <a:xfrm>
            <a:off x="2282801" y="2514778"/>
            <a:ext cx="2801980" cy="1328423"/>
          </a:xfrm>
          <a:prstGeom prst="rect">
            <a:avLst/>
          </a:prstGeom>
          <a:noFill/>
          <a:ln>
            <a:noFill/>
          </a:ln>
        </p:spPr>
      </p:pic>
      <p:pic>
        <p:nvPicPr>
          <p:cNvPr id="598" name="Google Shape;598;p102"/>
          <p:cNvPicPr preferRelativeResize="0"/>
          <p:nvPr/>
        </p:nvPicPr>
        <p:blipFill rotWithShape="1">
          <a:blip r:embed="rId5">
            <a:alphaModFix/>
          </a:blip>
          <a:srcRect b="0" l="0" r="0" t="0"/>
          <a:stretch/>
        </p:blipFill>
        <p:spPr>
          <a:xfrm>
            <a:off x="4333355" y="1663475"/>
            <a:ext cx="2678605" cy="1374678"/>
          </a:xfrm>
          <a:prstGeom prst="rect">
            <a:avLst/>
          </a:prstGeom>
          <a:noFill/>
          <a:ln>
            <a:noFill/>
          </a:ln>
        </p:spPr>
      </p:pic>
      <p:pic>
        <p:nvPicPr>
          <p:cNvPr id="599" name="Google Shape;599;p102"/>
          <p:cNvPicPr preferRelativeResize="0"/>
          <p:nvPr/>
        </p:nvPicPr>
        <p:blipFill rotWithShape="1">
          <a:blip r:embed="rId6">
            <a:alphaModFix/>
          </a:blip>
          <a:srcRect b="0" l="0" r="0" t="0"/>
          <a:stretch/>
        </p:blipFill>
        <p:spPr>
          <a:xfrm>
            <a:off x="6086708" y="2419593"/>
            <a:ext cx="2409891" cy="112658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Consola de desarrolladores</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10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0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Potencia con un F12</a:t>
            </a:r>
            <a:endParaRPr b="1" sz="4000">
              <a:solidFill>
                <a:schemeClr val="dk1"/>
              </a:solidFill>
              <a:latin typeface="DM Sans"/>
              <a:ea typeface="DM Sans"/>
              <a:cs typeface="DM Sans"/>
              <a:sym typeface="DM Sans"/>
            </a:endParaRPr>
          </a:p>
        </p:txBody>
      </p:sp>
      <p:sp>
        <p:nvSpPr>
          <p:cNvPr id="611" name="Google Shape;611;p104"/>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consola de desarrolladores es una de las primeras herramientas potentes que tendremos a mano, que se abre (en general) con el F12 del teclado. Desde acá podremos observar casi todos los movimientos del explorador, y observar muchísima información de la plataforma.</a:t>
            </a:r>
            <a:endParaRPr sz="1350">
              <a:latin typeface="DM Sans"/>
              <a:ea typeface="DM Sans"/>
              <a:cs typeface="DM Sans"/>
              <a:sym typeface="DM Sans"/>
            </a:endParaRPr>
          </a:p>
        </p:txBody>
      </p:sp>
      <p:pic>
        <p:nvPicPr>
          <p:cNvPr id="612" name="Google Shape;612;p104"/>
          <p:cNvPicPr preferRelativeResize="0"/>
          <p:nvPr/>
        </p:nvPicPr>
        <p:blipFill rotWithShape="1">
          <a:blip r:embed="rId3">
            <a:alphaModFix/>
          </a:blip>
          <a:srcRect b="0" l="59245" r="0" t="13284"/>
          <a:stretch/>
        </p:blipFill>
        <p:spPr>
          <a:xfrm>
            <a:off x="291300" y="708800"/>
            <a:ext cx="2699349" cy="3229350"/>
          </a:xfrm>
          <a:prstGeom prst="rect">
            <a:avLst/>
          </a:prstGeom>
          <a:noFill/>
          <a:ln>
            <a:noFill/>
          </a:ln>
        </p:spPr>
      </p:pic>
      <p:pic>
        <p:nvPicPr>
          <p:cNvPr id="613" name="Google Shape;613;p104"/>
          <p:cNvPicPr preferRelativeResize="0"/>
          <p:nvPr/>
        </p:nvPicPr>
        <p:blipFill rotWithShape="1">
          <a:blip r:embed="rId4">
            <a:alphaModFix/>
          </a:blip>
          <a:srcRect b="0" l="0" r="0" t="0"/>
          <a:stretch/>
        </p:blipFill>
        <p:spPr>
          <a:xfrm>
            <a:off x="2314375" y="3099575"/>
            <a:ext cx="1335125" cy="13351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Visual</a:t>
            </a:r>
            <a:endParaRPr b="1" sz="4000">
              <a:solidFill>
                <a:schemeClr val="dk1"/>
              </a:solidFill>
              <a:latin typeface="DM Sans"/>
              <a:ea typeface="DM Sans"/>
              <a:cs typeface="DM Sans"/>
              <a:sym typeface="DM Sans"/>
            </a:endParaRPr>
          </a:p>
        </p:txBody>
      </p:sp>
      <p:sp>
        <p:nvSpPr>
          <p:cNvPr id="619" name="Google Shape;619;p105"/>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Desde la sección “Elementos”, podremos observar toda la información que tiene la página en cuanto a la parte visual. Se podrán seleccionar elementos para inspeccionarlos (tipografía, color, tamaño), también todo el código de estilo (HTML y CSS) de la página, así como las direcciones de links y los textos de la plataforma, entre otras cosas...</a:t>
            </a:r>
            <a:endParaRPr sz="1350">
              <a:latin typeface="DM Sans"/>
              <a:ea typeface="DM Sans"/>
              <a:cs typeface="DM Sans"/>
              <a:sym typeface="DM Sans"/>
            </a:endParaRPr>
          </a:p>
        </p:txBody>
      </p:sp>
      <p:pic>
        <p:nvPicPr>
          <p:cNvPr id="620" name="Google Shape;620;p105"/>
          <p:cNvPicPr preferRelativeResize="0"/>
          <p:nvPr/>
        </p:nvPicPr>
        <p:blipFill rotWithShape="1">
          <a:blip r:embed="rId3">
            <a:alphaModFix/>
          </a:blip>
          <a:srcRect b="61858" l="73981" r="1132" t="13210"/>
          <a:stretch/>
        </p:blipFill>
        <p:spPr>
          <a:xfrm>
            <a:off x="5228650" y="1815503"/>
            <a:ext cx="3588776" cy="2159374"/>
          </a:xfrm>
          <a:prstGeom prst="rect">
            <a:avLst/>
          </a:prstGeom>
          <a:noFill/>
          <a:ln>
            <a:noFill/>
          </a:ln>
        </p:spPr>
      </p:pic>
      <p:sp>
        <p:nvSpPr>
          <p:cNvPr id="621" name="Google Shape;621;p105"/>
          <p:cNvSpPr/>
          <p:nvPr/>
        </p:nvSpPr>
        <p:spPr>
          <a:xfrm>
            <a:off x="5528170" y="1672078"/>
            <a:ext cx="906300" cy="765000"/>
          </a:xfrm>
          <a:prstGeom prst="rect">
            <a:avLst/>
          </a:prstGeom>
          <a:noFill/>
          <a:ln cap="flat" cmpd="sng" w="38100">
            <a:solidFill>
              <a:srgbClr val="E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3CEFAB"/>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43"/>
          <p:cNvPicPr preferRelativeResize="0"/>
          <p:nvPr/>
        </p:nvPicPr>
        <p:blipFill rotWithShape="1">
          <a:blip r:embed="rId3">
            <a:alphaModFix/>
          </a:blip>
          <a:srcRect b="-34118" l="2440" r="-2439" t="-34118"/>
          <a:stretch/>
        </p:blipFill>
        <p:spPr>
          <a:xfrm>
            <a:off x="5712875" y="468275"/>
            <a:ext cx="2923972" cy="4118750"/>
          </a:xfrm>
          <a:prstGeom prst="rect">
            <a:avLst/>
          </a:prstGeom>
          <a:noFill/>
          <a:ln>
            <a:noFill/>
          </a:ln>
        </p:spPr>
      </p:pic>
      <p:sp>
        <p:nvSpPr>
          <p:cNvPr id="198" name="Google Shape;198;p4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Alcance</a:t>
            </a:r>
            <a:endParaRPr b="1" sz="4000">
              <a:solidFill>
                <a:schemeClr val="dk1"/>
              </a:solidFill>
              <a:latin typeface="DM Sans"/>
              <a:ea typeface="DM Sans"/>
              <a:cs typeface="DM Sans"/>
              <a:sym typeface="DM Sans"/>
            </a:endParaRPr>
          </a:p>
        </p:txBody>
      </p:sp>
      <p:sp>
        <p:nvSpPr>
          <p:cNvPr id="199" name="Google Shape;199;p43"/>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Web Testing es una de las </a:t>
            </a:r>
            <a:r>
              <a:rPr lang="es-419" sz="1350">
                <a:latin typeface="DM Sans"/>
                <a:ea typeface="DM Sans"/>
                <a:cs typeface="DM Sans"/>
                <a:sym typeface="DM Sans"/>
              </a:rPr>
              <a:t>áreas</a:t>
            </a:r>
            <a:r>
              <a:rPr lang="es-419" sz="1350">
                <a:latin typeface="DM Sans"/>
                <a:ea typeface="DM Sans"/>
                <a:cs typeface="DM Sans"/>
                <a:sym typeface="DM Sans"/>
              </a:rPr>
              <a:t> del testing que </a:t>
            </a:r>
            <a:r>
              <a:rPr lang="es-419" sz="1350">
                <a:highlight>
                  <a:srgbClr val="EA90FF"/>
                </a:highlight>
                <a:latin typeface="DM Sans"/>
                <a:ea typeface="DM Sans"/>
                <a:cs typeface="DM Sans"/>
                <a:sym typeface="DM Sans"/>
              </a:rPr>
              <a:t>comprende todos los componentes de una plataforma sobre algún explorador.</a:t>
            </a:r>
            <a:r>
              <a:rPr lang="es-419" sz="1350">
                <a:latin typeface="DM Sans"/>
                <a:ea typeface="DM Sans"/>
                <a:cs typeface="DM Sans"/>
                <a:sym typeface="DM Sans"/>
              </a:rPr>
              <a:t> En algunos casos se mezcla la parte mobile con web debido a que mobile tiene exploradores </a:t>
            </a:r>
            <a:r>
              <a:rPr lang="es-419" sz="1350">
                <a:latin typeface="DM Sans"/>
                <a:ea typeface="DM Sans"/>
                <a:cs typeface="DM Sans"/>
                <a:sym typeface="DM Sans"/>
              </a:rPr>
              <a:t>también</a:t>
            </a:r>
            <a:r>
              <a:rPr lang="es-419" sz="1350">
                <a:latin typeface="DM Sans"/>
                <a:ea typeface="DM Sans"/>
                <a:cs typeface="DM Sans"/>
                <a:sym typeface="DM Sans"/>
              </a:rPr>
              <a:t>, pero en esto entraremos más adelante...</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06"/>
          <p:cNvSpPr txBox="1"/>
          <p:nvPr/>
        </p:nvSpPr>
        <p:spPr>
          <a:xfrm>
            <a:off x="1461300" y="213300"/>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627" name="Google Shape;627;p106"/>
          <p:cNvPicPr preferRelativeResize="0"/>
          <p:nvPr/>
        </p:nvPicPr>
        <p:blipFill rotWithShape="1">
          <a:blip r:embed="rId3">
            <a:alphaModFix/>
          </a:blip>
          <a:srcRect b="0" l="0" r="0" t="0"/>
          <a:stretch/>
        </p:blipFill>
        <p:spPr>
          <a:xfrm>
            <a:off x="2491938" y="811450"/>
            <a:ext cx="4160125" cy="41202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Web services</a:t>
            </a:r>
            <a:endParaRPr b="1" sz="4000">
              <a:solidFill>
                <a:schemeClr val="dk1"/>
              </a:solidFill>
              <a:latin typeface="DM Sans"/>
              <a:ea typeface="DM Sans"/>
              <a:cs typeface="DM Sans"/>
              <a:sym typeface="DM Sans"/>
            </a:endParaRPr>
          </a:p>
        </p:txBody>
      </p:sp>
      <p:sp>
        <p:nvSpPr>
          <p:cNvPr id="633" name="Google Shape;633;p107"/>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Todos los llamados de web services, que incluyen datos del servidor o direcciones de imágenes, archivos de configuración y otras cosas más, se acceden desde la pestaña “Network”. </a:t>
            </a:r>
            <a:endParaRPr sz="1350">
              <a:latin typeface="DM Sans"/>
              <a:ea typeface="DM Sans"/>
              <a:cs typeface="DM Sans"/>
              <a:sym typeface="DM Sans"/>
            </a:endParaRPr>
          </a:p>
        </p:txBody>
      </p:sp>
      <p:sp>
        <p:nvSpPr>
          <p:cNvPr id="634" name="Google Shape;634;p107"/>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Aquí podremos abrir estas direcciones para ver qué información se envía y se recibe.</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10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0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sp>
        <p:nvSpPr>
          <p:cNvPr id="641" name="Google Shape;641;p108"/>
          <p:cNvSpPr txBox="1"/>
          <p:nvPr/>
        </p:nvSpPr>
        <p:spPr>
          <a:xfrm>
            <a:off x="5755125" y="1855950"/>
            <a:ext cx="2166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Distintos llamados que realiza la página web con los web services para consultar la información que debe figurar en pantalla</a:t>
            </a:r>
            <a:endParaRPr sz="1350">
              <a:latin typeface="DM Sans"/>
              <a:ea typeface="DM Sans"/>
              <a:cs typeface="DM Sans"/>
              <a:sym typeface="DM Sans"/>
            </a:endParaRPr>
          </a:p>
        </p:txBody>
      </p:sp>
      <p:pic>
        <p:nvPicPr>
          <p:cNvPr id="642" name="Google Shape;642;p108"/>
          <p:cNvPicPr preferRelativeResize="0"/>
          <p:nvPr/>
        </p:nvPicPr>
        <p:blipFill rotWithShape="1">
          <a:blip r:embed="rId3">
            <a:alphaModFix/>
          </a:blip>
          <a:srcRect b="0" l="0" r="0" t="0"/>
          <a:stretch/>
        </p:blipFill>
        <p:spPr>
          <a:xfrm>
            <a:off x="836850" y="1221015"/>
            <a:ext cx="4010701" cy="3262136"/>
          </a:xfrm>
          <a:prstGeom prst="rect">
            <a:avLst/>
          </a:prstGeom>
          <a:noFill/>
          <a:ln>
            <a:noFill/>
          </a:ln>
        </p:spPr>
      </p:pic>
      <p:sp>
        <p:nvSpPr>
          <p:cNvPr id="643" name="Google Shape;643;p108"/>
          <p:cNvSpPr/>
          <p:nvPr/>
        </p:nvSpPr>
        <p:spPr>
          <a:xfrm>
            <a:off x="2329752" y="1212550"/>
            <a:ext cx="630900" cy="360300"/>
          </a:xfrm>
          <a:prstGeom prst="rect">
            <a:avLst/>
          </a:prstGeom>
          <a:noFill/>
          <a:ln cap="flat" cmpd="sng" w="38100">
            <a:solidFill>
              <a:srgbClr val="83AEF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Cookies &amp; caché</a:t>
            </a:r>
            <a:endParaRPr b="1" sz="4000">
              <a:solidFill>
                <a:schemeClr val="dk1"/>
              </a:solidFill>
              <a:latin typeface="DM Sans"/>
              <a:ea typeface="DM Sans"/>
              <a:cs typeface="DM Sans"/>
              <a:sym typeface="DM Sans"/>
            </a:endParaRPr>
          </a:p>
        </p:txBody>
      </p:sp>
      <p:sp>
        <p:nvSpPr>
          <p:cNvPr id="649" name="Google Shape;649;p10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sección de cookies y </a:t>
            </a:r>
            <a:r>
              <a:rPr lang="es-419" sz="1350">
                <a:latin typeface="DM Sans"/>
                <a:ea typeface="DM Sans"/>
                <a:cs typeface="DM Sans"/>
                <a:sym typeface="DM Sans"/>
              </a:rPr>
              <a:t>caché</a:t>
            </a:r>
            <a:r>
              <a:rPr lang="es-419" sz="1350">
                <a:latin typeface="DM Sans"/>
                <a:ea typeface="DM Sans"/>
                <a:cs typeface="DM Sans"/>
                <a:sym typeface="DM Sans"/>
              </a:rPr>
              <a:t>, donde tendremos mucha información de la conectividad en el momento, o donde se guardará información de conexión, se accede desde la parte “Aplicación”.</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1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1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656" name="Google Shape;656;p110"/>
          <p:cNvPicPr preferRelativeResize="0"/>
          <p:nvPr/>
        </p:nvPicPr>
        <p:blipFill rotWithShape="1">
          <a:blip r:embed="rId3">
            <a:alphaModFix/>
          </a:blip>
          <a:srcRect b="0" l="0" r="0" t="0"/>
          <a:stretch/>
        </p:blipFill>
        <p:spPr>
          <a:xfrm>
            <a:off x="2051250" y="1219812"/>
            <a:ext cx="4847550" cy="32560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1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662" name="Google Shape;662;p111"/>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Veremos cómo se cargan los objetos de una página, e iremos revisando solapa a solapa las cosas explicadas, y un par de truquitos extra...</a:t>
            </a:r>
            <a:endParaRPr b="1" sz="2500">
              <a:solidFill>
                <a:srgbClr val="B7B7B7"/>
              </a:solidFill>
              <a:latin typeface="Helvetica Neue"/>
              <a:ea typeface="Helvetica Neue"/>
              <a:cs typeface="Helvetica Neue"/>
              <a:sym typeface="Helvetica Neue"/>
            </a:endParaRPr>
          </a:p>
          <a:p>
            <a:pPr indent="0" lvl="0" marL="0" rtl="0" algn="l">
              <a:spcBef>
                <a:spcPts val="0"/>
              </a:spcBef>
              <a:spcAft>
                <a:spcPts val="0"/>
              </a:spcAft>
              <a:buNone/>
            </a:pPr>
            <a:r>
              <a:t/>
            </a:r>
            <a:endParaRPr b="1" sz="2500">
              <a:solidFill>
                <a:srgbClr val="B7B7B7"/>
              </a:solidFill>
              <a:latin typeface="Helvetica Neue"/>
              <a:ea typeface="Helvetica Neue"/>
              <a:cs typeface="Helvetica Neue"/>
              <a:sym typeface="Helvetica Neue"/>
            </a:endParaRPr>
          </a:p>
        </p:txBody>
      </p:sp>
      <p:grpSp>
        <p:nvGrpSpPr>
          <p:cNvPr id="663" name="Google Shape;663;p111"/>
          <p:cNvGrpSpPr/>
          <p:nvPr/>
        </p:nvGrpSpPr>
        <p:grpSpPr>
          <a:xfrm>
            <a:off x="473351" y="619523"/>
            <a:ext cx="738900" cy="738900"/>
            <a:chOff x="473351" y="619523"/>
            <a:chExt cx="738900" cy="738900"/>
          </a:xfrm>
        </p:grpSpPr>
        <p:sp>
          <p:nvSpPr>
            <p:cNvPr id="664" name="Google Shape;664;p11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5" name="Google Shape;665;p11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11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671" name="Google Shape;671;p112"/>
          <p:cNvGrpSpPr/>
          <p:nvPr/>
        </p:nvGrpSpPr>
        <p:grpSpPr>
          <a:xfrm>
            <a:off x="473351" y="619523"/>
            <a:ext cx="738900" cy="738900"/>
            <a:chOff x="473351" y="619523"/>
            <a:chExt cx="738900" cy="738900"/>
          </a:xfrm>
        </p:grpSpPr>
        <p:sp>
          <p:nvSpPr>
            <p:cNvPr id="672" name="Google Shape;672;p11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3" name="Google Shape;673;p112"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674" name="Google Shape;674;p112"/>
          <p:cNvSpPr txBox="1"/>
          <p:nvPr/>
        </p:nvSpPr>
        <p:spPr>
          <a:xfrm>
            <a:off x="473350" y="1682450"/>
            <a:ext cx="7108200" cy="20652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Abrimos una página.</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Hacemos click en la flecha para ver distintos elementos de la página.</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Hacemos click en el cuadro derecho para ver distintos tamaños de pantalla.</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Investigamos el código para ir teniendo contacto con él.</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Abrimos la pestaña console para ver logs.</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Abrimos la pestaña source para ver otros archivos.</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Abrimos la pestaña network para ver los web services.</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419" sz="1350">
                <a:solidFill>
                  <a:schemeClr val="lt1"/>
                </a:solidFill>
                <a:latin typeface="DM Sans"/>
                <a:ea typeface="DM Sans"/>
                <a:cs typeface="DM Sans"/>
                <a:sym typeface="DM Sans"/>
              </a:rPr>
              <a:t>Abrimos la pestaña application para ver cookies y </a:t>
            </a:r>
            <a:r>
              <a:rPr lang="es-419" sz="1350">
                <a:solidFill>
                  <a:schemeClr val="lt1"/>
                </a:solidFill>
                <a:latin typeface="DM Sans"/>
                <a:ea typeface="DM Sans"/>
                <a:cs typeface="DM Sans"/>
                <a:sym typeface="DM Sans"/>
              </a:rPr>
              <a:t>caché</a:t>
            </a:r>
            <a:r>
              <a:rPr lang="es-419" sz="1350">
                <a:solidFill>
                  <a:schemeClr val="lt1"/>
                </a:solidFill>
                <a:latin typeface="DM Sans"/>
                <a:ea typeface="DM Sans"/>
                <a:cs typeface="DM Sans"/>
                <a:sym typeface="DM Sans"/>
              </a:rPr>
              <a:t>.</a:t>
            </a:r>
            <a:endParaRPr sz="1350">
              <a:solidFill>
                <a:schemeClr val="lt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8" name="Shape 678"/>
        <p:cNvGrpSpPr/>
        <p:nvPr/>
      </p:nvGrpSpPr>
      <p:grpSpPr>
        <a:xfrm>
          <a:off x="0" y="0"/>
          <a:ext cx="0" cy="0"/>
          <a:chOff x="0" y="0"/>
          <a:chExt cx="0" cy="0"/>
        </a:xfrm>
      </p:grpSpPr>
      <p:sp>
        <p:nvSpPr>
          <p:cNvPr id="679" name="Google Shape;679;p113"/>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HTML/CSS Herramientas de validación</a:t>
            </a:r>
            <a:endParaRPr b="1" sz="4000">
              <a:solidFill>
                <a:schemeClr val="dk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3" name="Shape 683"/>
        <p:cNvGrpSpPr/>
        <p:nvPr/>
      </p:nvGrpSpPr>
      <p:grpSpPr>
        <a:xfrm>
          <a:off x="0" y="0"/>
          <a:ext cx="0" cy="0"/>
          <a:chOff x="0" y="0"/>
          <a:chExt cx="0" cy="0"/>
        </a:xfrm>
      </p:grpSpPr>
      <p:sp>
        <p:nvSpPr>
          <p:cNvPr id="684" name="Google Shape;684;p11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No veo errores visuales</a:t>
            </a:r>
            <a:endParaRPr b="1" sz="4000">
              <a:solidFill>
                <a:schemeClr val="dk1"/>
              </a:solidFill>
              <a:latin typeface="DM Sans"/>
              <a:ea typeface="DM Sans"/>
              <a:cs typeface="DM Sans"/>
              <a:sym typeface="DM Sans"/>
            </a:endParaRPr>
          </a:p>
        </p:txBody>
      </p:sp>
      <p:sp>
        <p:nvSpPr>
          <p:cNvPr id="685" name="Google Shape;685;p114"/>
          <p:cNvSpPr txBox="1"/>
          <p:nvPr/>
        </p:nvSpPr>
        <p:spPr>
          <a:xfrm>
            <a:off x="457725" y="2364050"/>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Hay herramientas que pueden leer todo el código de la plataforma, e indicarnos si existen errores dentro de los estilos creados. Existen varias de estas, y por lo general son tan sencillas como ingresar la dirección web que necesitamos revisar.</a:t>
            </a:r>
            <a:endParaRPr sz="1350">
              <a:latin typeface="DM Sans"/>
              <a:ea typeface="DM Sans"/>
              <a:cs typeface="DM Sans"/>
              <a:sym typeface="DM Sans"/>
            </a:endParaRPr>
          </a:p>
        </p:txBody>
      </p:sp>
      <p:pic>
        <p:nvPicPr>
          <p:cNvPr id="686" name="Google Shape;686;p114"/>
          <p:cNvPicPr preferRelativeResize="0"/>
          <p:nvPr/>
        </p:nvPicPr>
        <p:blipFill rotWithShape="1">
          <a:blip r:embed="rId3">
            <a:alphaModFix/>
          </a:blip>
          <a:srcRect b="0" l="0" r="0" t="0"/>
          <a:stretch/>
        </p:blipFill>
        <p:spPr>
          <a:xfrm>
            <a:off x="5930194" y="1327088"/>
            <a:ext cx="2489325" cy="2489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1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693" name="Google Shape;693;p115"/>
          <p:cNvPicPr preferRelativeResize="0"/>
          <p:nvPr/>
        </p:nvPicPr>
        <p:blipFill rotWithShape="1">
          <a:blip r:embed="rId3">
            <a:alphaModFix/>
          </a:blip>
          <a:srcRect b="0" l="0" r="0" t="0"/>
          <a:stretch/>
        </p:blipFill>
        <p:spPr>
          <a:xfrm>
            <a:off x="1645938" y="1493188"/>
            <a:ext cx="5852124" cy="27093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4"/>
          <p:cNvSpPr txBox="1"/>
          <p:nvPr/>
        </p:nvSpPr>
        <p:spPr>
          <a:xfrm>
            <a:off x="524375" y="14118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Es importante remarcar que las pruebas de web tienen distintos tipos de secciones a probar. A continuación marcaremos las secciones que creemos más importantes a revisar, y en que apoyarnos para hacerlo.</a:t>
            </a:r>
            <a:endParaRPr b="1" sz="2500">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6"/>
          <p:cNvSpPr txBox="1"/>
          <p:nvPr/>
        </p:nvSpPr>
        <p:spPr>
          <a:xfrm>
            <a:off x="1410275" y="21176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Links checkers</a:t>
            </a:r>
            <a:endParaRPr b="1" sz="4000">
              <a:solidFill>
                <a:schemeClr val="dk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1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1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Demasiados links a investigar</a:t>
            </a:r>
            <a:endParaRPr b="1" sz="4000">
              <a:solidFill>
                <a:schemeClr val="dk1"/>
              </a:solidFill>
              <a:latin typeface="DM Sans"/>
              <a:ea typeface="DM Sans"/>
              <a:cs typeface="DM Sans"/>
              <a:sym typeface="DM Sans"/>
            </a:endParaRPr>
          </a:p>
        </p:txBody>
      </p:sp>
      <p:sp>
        <p:nvSpPr>
          <p:cNvPr id="705" name="Google Shape;705;p117"/>
          <p:cNvSpPr txBox="1"/>
          <p:nvPr/>
        </p:nvSpPr>
        <p:spPr>
          <a:xfrm>
            <a:off x="3649500" y="2334088"/>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Uno de los problemas que nos enfrentamos como testers, es la cantidad de cosas que hay que probar. Para este caso particular, la cantidad de links que existen en una página. Por eso, existen páginas llamadas “link checker” que escanean una plataforma en búsqueda de links rotos y nos lo informa.</a:t>
            </a:r>
            <a:endParaRPr sz="1350">
              <a:latin typeface="DM Sans"/>
              <a:ea typeface="DM Sans"/>
              <a:cs typeface="DM Sans"/>
              <a:sym typeface="DM Sans"/>
            </a:endParaRPr>
          </a:p>
        </p:txBody>
      </p:sp>
      <p:pic>
        <p:nvPicPr>
          <p:cNvPr id="706" name="Google Shape;706;p117"/>
          <p:cNvPicPr preferRelativeResize="0"/>
          <p:nvPr/>
        </p:nvPicPr>
        <p:blipFill rotWithShape="1">
          <a:blip r:embed="rId3">
            <a:alphaModFix/>
          </a:blip>
          <a:srcRect b="0" l="0" r="0" t="0"/>
          <a:stretch/>
        </p:blipFill>
        <p:spPr>
          <a:xfrm>
            <a:off x="1019850" y="1544125"/>
            <a:ext cx="2055250" cy="20552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1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713" name="Google Shape;713;p118"/>
          <p:cNvPicPr preferRelativeResize="0"/>
          <p:nvPr/>
        </p:nvPicPr>
        <p:blipFill rotWithShape="1">
          <a:blip r:embed="rId3">
            <a:alphaModFix/>
          </a:blip>
          <a:srcRect b="0" l="0" r="0" t="0"/>
          <a:stretch/>
        </p:blipFill>
        <p:spPr>
          <a:xfrm>
            <a:off x="3289025" y="1687075"/>
            <a:ext cx="4998400" cy="2321551"/>
          </a:xfrm>
          <a:prstGeom prst="rect">
            <a:avLst/>
          </a:prstGeom>
          <a:noFill/>
          <a:ln>
            <a:noFill/>
          </a:ln>
        </p:spPr>
      </p:pic>
      <p:sp>
        <p:nvSpPr>
          <p:cNvPr id="714" name="Google Shape;714;p118"/>
          <p:cNvSpPr txBox="1"/>
          <p:nvPr/>
        </p:nvSpPr>
        <p:spPr>
          <a:xfrm>
            <a:off x="1006300" y="1820350"/>
            <a:ext cx="21063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podemos ver, la propia página nos da una devolución de todos los links que se encuentran rotos con los detalles de los mismos.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Vemos el estado, la URL y de dónde sale este.</a:t>
            </a:r>
            <a:endParaRPr sz="1350">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grpSp>
        <p:nvGrpSpPr>
          <p:cNvPr id="719" name="Google Shape;719;p119"/>
          <p:cNvGrpSpPr/>
          <p:nvPr/>
        </p:nvGrpSpPr>
        <p:grpSpPr>
          <a:xfrm>
            <a:off x="4202556" y="994173"/>
            <a:ext cx="738900" cy="738900"/>
            <a:chOff x="974706" y="2467173"/>
            <a:chExt cx="738900" cy="738900"/>
          </a:xfrm>
        </p:grpSpPr>
        <p:sp>
          <p:nvSpPr>
            <p:cNvPr id="720" name="Google Shape;720;p11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1" name="Google Shape;721;p11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22" name="Google Shape;722;p119"/>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Pruebas con consolas</a:t>
            </a:r>
            <a:endParaRPr b="1" sz="4000">
              <a:solidFill>
                <a:schemeClr val="dk1"/>
              </a:solidFill>
              <a:highlight>
                <a:srgbClr val="EAFF6A"/>
              </a:highlight>
              <a:latin typeface="DM Sans"/>
              <a:ea typeface="DM Sans"/>
              <a:cs typeface="DM Sans"/>
              <a:sym typeface="DM Sans"/>
            </a:endParaRPr>
          </a:p>
        </p:txBody>
      </p:sp>
      <p:sp>
        <p:nvSpPr>
          <p:cNvPr id="723" name="Google Shape;723;p119"/>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724" name="Google Shape;724;p119"/>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Deberán investiga utilizando la consola de desarrollador</a:t>
            </a:r>
            <a:endParaRPr sz="2000">
              <a:solidFill>
                <a:srgbClr val="999999"/>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grpSp>
        <p:nvGrpSpPr>
          <p:cNvPr id="729" name="Google Shape;729;p120"/>
          <p:cNvGrpSpPr/>
          <p:nvPr/>
        </p:nvGrpSpPr>
        <p:grpSpPr>
          <a:xfrm>
            <a:off x="457347" y="468297"/>
            <a:ext cx="431074" cy="431074"/>
            <a:chOff x="974706" y="2467173"/>
            <a:chExt cx="738900" cy="738900"/>
          </a:xfrm>
        </p:grpSpPr>
        <p:sp>
          <p:nvSpPr>
            <p:cNvPr id="730" name="Google Shape;730;p12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1" name="Google Shape;731;p12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32" name="Google Shape;732;p120"/>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con consola</a:t>
            </a:r>
            <a:endParaRPr b="1" sz="4000">
              <a:solidFill>
                <a:schemeClr val="dk1"/>
              </a:solidFill>
              <a:latin typeface="DM Sans"/>
              <a:ea typeface="DM Sans"/>
              <a:cs typeface="DM Sans"/>
              <a:sym typeface="DM Sans"/>
            </a:endParaRPr>
          </a:p>
        </p:txBody>
      </p:sp>
      <p:pic>
        <p:nvPicPr>
          <p:cNvPr id="733" name="Google Shape;733;p12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34" name="Google Shape;734;p120"/>
          <p:cNvSpPr txBox="1"/>
          <p:nvPr/>
        </p:nvSpPr>
        <p:spPr>
          <a:xfrm>
            <a:off x="549525" y="2710950"/>
            <a:ext cx="7441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Con lo aprendido en clase, usaremos la consola de desarrollador del explorador que tengan en la página de coderhouse, para buscar: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Nombres de las tipografías.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Algo que creen que no funcione.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Color del fondo de la plataforma.</a:t>
            </a:r>
            <a:endParaRPr sz="1350">
              <a:latin typeface="DM Sans"/>
              <a:ea typeface="DM Sans"/>
              <a:cs typeface="DM Sans"/>
              <a:sym typeface="DM Sans"/>
            </a:endParaRPr>
          </a:p>
        </p:txBody>
      </p:sp>
      <p:sp>
        <p:nvSpPr>
          <p:cNvPr id="735" name="Google Shape;735;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736" name="Google Shape;736;p120"/>
          <p:cNvSpPr txBox="1"/>
          <p:nvPr/>
        </p:nvSpPr>
        <p:spPr>
          <a:xfrm>
            <a:off x="987300" y="41996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grpSp>
        <p:nvGrpSpPr>
          <p:cNvPr id="741" name="Google Shape;741;p121"/>
          <p:cNvGrpSpPr/>
          <p:nvPr/>
        </p:nvGrpSpPr>
        <p:grpSpPr>
          <a:xfrm>
            <a:off x="457338" y="468286"/>
            <a:ext cx="431100" cy="431100"/>
            <a:chOff x="4616400" y="1950761"/>
            <a:chExt cx="431100" cy="431100"/>
          </a:xfrm>
        </p:grpSpPr>
        <p:sp>
          <p:nvSpPr>
            <p:cNvPr id="742" name="Google Shape;742;p121"/>
            <p:cNvSpPr/>
            <p:nvPr/>
          </p:nvSpPr>
          <p:spPr>
            <a:xfrm>
              <a:off x="4616400" y="1950761"/>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121" title="ícono para recordar"/>
            <p:cNvPicPr preferRelativeResize="0"/>
            <p:nvPr/>
          </p:nvPicPr>
          <p:blipFill>
            <a:blip r:embed="rId3">
              <a:alphaModFix/>
            </a:blip>
            <a:stretch>
              <a:fillRect/>
            </a:stretch>
          </p:blipFill>
          <p:spPr>
            <a:xfrm>
              <a:off x="4699911" y="2034249"/>
              <a:ext cx="264076" cy="264076"/>
            </a:xfrm>
            <a:prstGeom prst="rect">
              <a:avLst/>
            </a:prstGeom>
            <a:noFill/>
            <a:ln>
              <a:noFill/>
            </a:ln>
          </p:spPr>
        </p:pic>
      </p:grpSp>
      <p:sp>
        <p:nvSpPr>
          <p:cNvPr id="744" name="Google Shape;744;p121"/>
          <p:cNvSpPr txBox="1"/>
          <p:nvPr/>
        </p:nvSpPr>
        <p:spPr>
          <a:xfrm>
            <a:off x="457350" y="1820575"/>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En la clase de hoy, vimos varias herramientas para realizar distintos tipos de prueba, pero es importante que no se queden solo con lo que vieron hoy. Investiguen otras herramientas. Existen miles más que permiten hacer cosas fantásticas. ¡Incluso van a encontrar otras que se adapten más a sus necesidades!</a:t>
            </a:r>
            <a:endParaRPr sz="2500">
              <a:solidFill>
                <a:schemeClr val="lt1"/>
              </a:solidFill>
              <a:latin typeface="DM Sans"/>
              <a:ea typeface="DM Sans"/>
              <a:cs typeface="DM Sans"/>
              <a:sym typeface="DM Sans"/>
            </a:endParaRPr>
          </a:p>
        </p:txBody>
      </p:sp>
      <p:sp>
        <p:nvSpPr>
          <p:cNvPr id="745" name="Google Shape;745;p12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Importante</a:t>
            </a:r>
            <a:endParaRPr b="1" sz="4000">
              <a:solidFill>
                <a:srgbClr val="EAFF6A"/>
              </a:solidFill>
              <a:latin typeface="DM Sans"/>
              <a:ea typeface="DM Sans"/>
              <a:cs typeface="DM Sans"/>
              <a:sym typeface="DM Sans"/>
            </a:endParaRPr>
          </a:p>
        </p:txBody>
      </p:sp>
      <p:sp>
        <p:nvSpPr>
          <p:cNvPr id="746" name="Google Shape;746;p12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lt1"/>
                </a:solidFill>
                <a:latin typeface="DM Sans"/>
                <a:ea typeface="DM Sans"/>
                <a:cs typeface="DM Sans"/>
                <a:sym typeface="DM Sans"/>
              </a:rPr>
              <a:t>PARA RECORDAR</a:t>
            </a:r>
            <a:endParaRPr>
              <a:solidFill>
                <a:schemeClr val="lt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sp>
        <p:nvSpPr>
          <p:cNvPr id="751" name="Google Shape;751;p122"/>
          <p:cNvSpPr txBox="1"/>
          <p:nvPr/>
        </p:nvSpPr>
        <p:spPr>
          <a:xfrm>
            <a:off x="457350" y="77832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Tester Real</a:t>
            </a:r>
            <a:endParaRPr b="1" sz="4000">
              <a:solidFill>
                <a:schemeClr val="dk1"/>
              </a:solidFill>
              <a:latin typeface="DM Sans"/>
              <a:ea typeface="DM Sans"/>
              <a:cs typeface="DM Sans"/>
              <a:sym typeface="DM Sans"/>
            </a:endParaRPr>
          </a:p>
        </p:txBody>
      </p:sp>
      <p:sp>
        <p:nvSpPr>
          <p:cNvPr id="752" name="Google Shape;752;p122"/>
          <p:cNvSpPr txBox="1"/>
          <p:nvPr/>
        </p:nvSpPr>
        <p:spPr>
          <a:xfrm>
            <a:off x="457350" y="256257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Conoceremos un ejemplo de resolución del Proyecto Final de una de nuestras alumnas</a:t>
            </a:r>
            <a:endParaRPr b="1"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En </a:t>
            </a:r>
            <a:r>
              <a:rPr lang="es-419" sz="1350" u="sng">
                <a:solidFill>
                  <a:schemeClr val="hlink"/>
                </a:solidFill>
                <a:latin typeface="DM Sans"/>
                <a:ea typeface="DM Sans"/>
                <a:cs typeface="DM Sans"/>
                <a:sym typeface="DM Sans"/>
                <a:hlinkClick r:id="rId3"/>
              </a:rPr>
              <a:t>este archivo </a:t>
            </a:r>
            <a:r>
              <a:rPr lang="es-419" sz="1350">
                <a:solidFill>
                  <a:schemeClr val="dk1"/>
                </a:solidFill>
                <a:latin typeface="DM Sans"/>
                <a:ea typeface="DM Sans"/>
                <a:cs typeface="DM Sans"/>
                <a:sym typeface="DM Sans"/>
              </a:rPr>
              <a:t>(link a pdf) podrán ver los Proyectos finales de Giselle Paez Yunnissi</a:t>
            </a:r>
            <a:endParaRPr b="1" sz="1350">
              <a:latin typeface="DM Sans"/>
              <a:ea typeface="DM Sans"/>
              <a:cs typeface="DM Sans"/>
              <a:sym typeface="DM Sans"/>
            </a:endParaRPr>
          </a:p>
        </p:txBody>
      </p:sp>
      <p:pic>
        <p:nvPicPr>
          <p:cNvPr id="753" name="Google Shape;753;p122"/>
          <p:cNvPicPr preferRelativeResize="0"/>
          <p:nvPr/>
        </p:nvPicPr>
        <p:blipFill rotWithShape="1">
          <a:blip r:embed="rId4">
            <a:alphaModFix/>
          </a:blip>
          <a:srcRect b="-1490" l="29410" r="29410" t="1490"/>
          <a:stretch/>
        </p:blipFill>
        <p:spPr>
          <a:xfrm>
            <a:off x="5712875" y="468275"/>
            <a:ext cx="2923972" cy="4118750"/>
          </a:xfrm>
          <a:prstGeom prst="rect">
            <a:avLst/>
          </a:prstGeom>
          <a:noFill/>
          <a:ln>
            <a:noFill/>
          </a:ln>
        </p:spPr>
      </p:pic>
      <p:sp>
        <p:nvSpPr>
          <p:cNvPr id="754" name="Google Shape;754;p12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5"/>
              </a:rPr>
              <a:t>Pexels.</a:t>
            </a:r>
            <a:endParaRPr sz="1350">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grpSp>
        <p:nvGrpSpPr>
          <p:cNvPr id="759" name="Google Shape;759;p123"/>
          <p:cNvGrpSpPr/>
          <p:nvPr/>
        </p:nvGrpSpPr>
        <p:grpSpPr>
          <a:xfrm>
            <a:off x="4202558" y="994173"/>
            <a:ext cx="738900" cy="738900"/>
            <a:chOff x="3137108" y="2467173"/>
            <a:chExt cx="738900" cy="738900"/>
          </a:xfrm>
        </p:grpSpPr>
        <p:sp>
          <p:nvSpPr>
            <p:cNvPr id="760" name="Google Shape;760;p123"/>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1" name="Google Shape;761;p123"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2" name="Google Shape;762;p123"/>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Mi web de pruebas</a:t>
            </a:r>
            <a:endParaRPr b="1" sz="4000">
              <a:solidFill>
                <a:schemeClr val="dk1"/>
              </a:solidFill>
              <a:highlight>
                <a:srgbClr val="EAFF6A"/>
              </a:highlight>
              <a:latin typeface="DM Sans"/>
              <a:ea typeface="DM Sans"/>
              <a:cs typeface="DM Sans"/>
              <a:sym typeface="DM Sans"/>
            </a:endParaRPr>
          </a:p>
        </p:txBody>
      </p:sp>
      <p:sp>
        <p:nvSpPr>
          <p:cNvPr id="763" name="Google Shape;763;p123"/>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Postula tu sitio web de pruebas.</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grpSp>
        <p:nvGrpSpPr>
          <p:cNvPr id="768" name="Google Shape;768;p124"/>
          <p:cNvGrpSpPr/>
          <p:nvPr/>
        </p:nvGrpSpPr>
        <p:grpSpPr>
          <a:xfrm>
            <a:off x="457345" y="468197"/>
            <a:ext cx="431074" cy="431074"/>
            <a:chOff x="3137108" y="2467173"/>
            <a:chExt cx="738900" cy="738900"/>
          </a:xfrm>
        </p:grpSpPr>
        <p:sp>
          <p:nvSpPr>
            <p:cNvPr id="769" name="Google Shape;769;p124"/>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0" name="Google Shape;770;p124"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71" name="Google Shape;771;p124"/>
          <p:cNvSpPr txBox="1"/>
          <p:nvPr/>
        </p:nvSpPr>
        <p:spPr>
          <a:xfrm>
            <a:off x="457350" y="1908175"/>
            <a:ext cx="3834600" cy="3113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Postular el sitio web en el que realizarás las pruebas para tu proyecto final. Ten a consideración los criterios para su selección.</a:t>
            </a:r>
            <a:endParaRPr sz="1350">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Aspectos a incluir</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Al menos 3 secciones y flujos distintos.</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Formularios con validaciones de campos (al menos 1).</a:t>
            </a:r>
            <a:endParaRPr sz="1350">
              <a:solidFill>
                <a:srgbClr val="999999"/>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Distintos componentes de Frontend: Tarjetas, tablas, toggles, modal, navbar, search bar, tooltips, etc. (al menos 6).</a:t>
            </a:r>
            <a:endParaRPr sz="1350" u="sng">
              <a:solidFill>
                <a:srgbClr val="83AEFB"/>
              </a:solidFill>
              <a:latin typeface="DM Sans"/>
              <a:ea typeface="DM Sans"/>
              <a:cs typeface="DM Sans"/>
              <a:sym typeface="DM Sans"/>
            </a:endParaRPr>
          </a:p>
        </p:txBody>
      </p:sp>
      <p:sp>
        <p:nvSpPr>
          <p:cNvPr id="772" name="Google Shape;772;p124"/>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Mi web de pruebas</a:t>
            </a:r>
            <a:endParaRPr b="1" sz="4000">
              <a:solidFill>
                <a:schemeClr val="dk1"/>
              </a:solidFill>
              <a:latin typeface="DM Sans"/>
              <a:ea typeface="DM Sans"/>
              <a:cs typeface="DM Sans"/>
              <a:sym typeface="DM Sans"/>
            </a:endParaRPr>
          </a:p>
        </p:txBody>
      </p:sp>
      <p:pic>
        <p:nvPicPr>
          <p:cNvPr id="773" name="Google Shape;773;p124"/>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74" name="Google Shape;774;p12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75" name="Google Shape;775;p124"/>
          <p:cNvSpPr txBox="1"/>
          <p:nvPr/>
        </p:nvSpPr>
        <p:spPr>
          <a:xfrm>
            <a:off x="4527575" y="1908175"/>
            <a:ext cx="3834600" cy="165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Formato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Link de acceso a tu web de pruebas.</a:t>
            </a:r>
            <a:endParaRPr sz="1350">
              <a:solidFill>
                <a:srgbClr val="999999"/>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Asegúrate cumplir con todos los requisitos previstos.</a:t>
            </a:r>
            <a:endParaRPr sz="1350">
              <a:solidFill>
                <a:srgbClr val="999999"/>
              </a:solidFill>
              <a:latin typeface="DM Sans"/>
              <a:ea typeface="DM Sans"/>
              <a:cs typeface="DM Sans"/>
              <a:sym typeface="DM Sans"/>
            </a:endParaRPr>
          </a:p>
        </p:txBody>
      </p:sp>
      <p:sp>
        <p:nvSpPr>
          <p:cNvPr id="776" name="Google Shape;776;p124"/>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2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CLASE N°</a:t>
            </a:r>
            <a:r>
              <a:rPr lang="es-419" sz="1600">
                <a:latin typeface="DM Sans"/>
                <a:ea typeface="DM Sans"/>
                <a:cs typeface="DM Sans"/>
                <a:sym typeface="DM Sans"/>
              </a:rPr>
              <a:t>9</a:t>
            </a:r>
            <a:endParaRPr>
              <a:latin typeface="DM Sans"/>
              <a:ea typeface="DM Sans"/>
              <a:cs typeface="DM Sans"/>
              <a:sym typeface="DM Sans"/>
            </a:endParaRPr>
          </a:p>
        </p:txBody>
      </p:sp>
      <p:sp>
        <p:nvSpPr>
          <p:cNvPr id="782" name="Google Shape;782;p12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783" name="Google Shape;783;p125"/>
          <p:cNvSpPr txBox="1"/>
          <p:nvPr/>
        </p:nvSpPr>
        <p:spPr>
          <a:xfrm>
            <a:off x="378525" y="1470725"/>
            <a:ext cx="4021200" cy="3313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Pagina estatica:</a:t>
            </a:r>
            <a:r>
              <a:rPr lang="es-419" sz="1350">
                <a:latin typeface="DM Sans"/>
                <a:ea typeface="DM Sans"/>
                <a:cs typeface="DM Sans"/>
                <a:sym typeface="DM Sans"/>
              </a:rPr>
              <a:t> </a:t>
            </a:r>
            <a:r>
              <a:rPr lang="es-419" sz="1200">
                <a:solidFill>
                  <a:srgbClr val="202124"/>
                </a:solidFill>
                <a:highlight>
                  <a:srgbClr val="FFFFFF"/>
                </a:highlight>
              </a:rPr>
              <a:t>sirven para mostrar principalmente información permanente, para que un usuario al navegar por la plataforma, puede obtener información sobre el dueño de la página.</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Pagina dinamica</a:t>
            </a:r>
            <a:r>
              <a:rPr b="1" lang="es-419" sz="1350">
                <a:solidFill>
                  <a:srgbClr val="000000"/>
                </a:solidFill>
                <a:latin typeface="DM Sans"/>
                <a:ea typeface="DM Sans"/>
                <a:cs typeface="DM Sans"/>
                <a:sym typeface="DM Sans"/>
              </a:rPr>
              <a:t>: </a:t>
            </a:r>
            <a:r>
              <a:rPr lang="es-419" sz="1200">
                <a:solidFill>
                  <a:srgbClr val="202124"/>
                </a:solidFill>
                <a:highlight>
                  <a:srgbClr val="FFFFFF"/>
                </a:highlight>
              </a:rPr>
              <a:t>son aquellas que permiten crear aplicaciones dentro de la propia </a:t>
            </a:r>
            <a:r>
              <a:rPr b="1" lang="es-419" sz="1200">
                <a:solidFill>
                  <a:srgbClr val="202124"/>
                </a:solidFill>
                <a:highlight>
                  <a:srgbClr val="FFFFFF"/>
                </a:highlight>
              </a:rPr>
              <a:t>web</a:t>
            </a:r>
            <a:r>
              <a:rPr lang="es-419" sz="1200">
                <a:solidFill>
                  <a:srgbClr val="202124"/>
                </a:solidFill>
                <a:highlight>
                  <a:srgbClr val="FFFFFF"/>
                </a:highlight>
              </a:rPr>
              <a:t>, otorgando una mayor interactividad con el usuario</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Sitio Responsivo</a:t>
            </a:r>
            <a:r>
              <a:rPr b="1" lang="es-419" sz="1350">
                <a:solidFill>
                  <a:srgbClr val="000000"/>
                </a:solidFill>
                <a:latin typeface="DM Sans"/>
                <a:ea typeface="DM Sans"/>
                <a:cs typeface="DM Sans"/>
                <a:sym typeface="DM Sans"/>
              </a:rPr>
              <a:t>: </a:t>
            </a:r>
            <a:r>
              <a:rPr lang="es-419" sz="1200">
                <a:solidFill>
                  <a:srgbClr val="202124"/>
                </a:solidFill>
                <a:highlight>
                  <a:srgbClr val="FFFFFF"/>
                </a:highlight>
              </a:rPr>
              <a:t>capacidad de que un sitio o diseño web se adapte al tamaño de cualquier dispositivo (smarphone, tablet, laptop o computadora de escritorio)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784" name="Google Shape;784;p125"/>
          <p:cNvSpPr txBox="1"/>
          <p:nvPr/>
        </p:nvSpPr>
        <p:spPr>
          <a:xfrm>
            <a:off x="4497625" y="1470725"/>
            <a:ext cx="3834600" cy="379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Cookies:</a:t>
            </a:r>
            <a:r>
              <a:rPr lang="es-419" sz="1350">
                <a:latin typeface="DM Sans"/>
                <a:ea typeface="DM Sans"/>
                <a:cs typeface="DM Sans"/>
                <a:sym typeface="DM Sans"/>
              </a:rPr>
              <a:t> </a:t>
            </a:r>
            <a:r>
              <a:rPr lang="es-419" sz="1200">
                <a:solidFill>
                  <a:srgbClr val="202124"/>
                </a:solidFill>
                <a:highlight>
                  <a:srgbClr val="FFFFFF"/>
                </a:highlight>
              </a:rPr>
              <a:t>es un archivo creado por un sitio web que contiene pequeñas cantidades de datos y que se envían entre un emisor y un receptor.</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Cache:</a:t>
            </a:r>
            <a:r>
              <a:rPr lang="es-419" sz="1350">
                <a:solidFill>
                  <a:schemeClr val="dk1"/>
                </a:solidFill>
                <a:latin typeface="DM Sans"/>
                <a:ea typeface="DM Sans"/>
                <a:cs typeface="DM Sans"/>
                <a:sym typeface="DM Sans"/>
              </a:rPr>
              <a:t> </a:t>
            </a:r>
            <a:r>
              <a:rPr lang="es-419" sz="1200">
                <a:solidFill>
                  <a:srgbClr val="202124"/>
                </a:solidFill>
                <a:highlight>
                  <a:srgbClr val="FFFFFF"/>
                </a:highlight>
              </a:rPr>
              <a:t>es una capa de almacenamiento de datos de alta velocidad que almacena un subconjunto de datos, normalmente transitorios, de modo que las solicitudes futuras de dichos datos se atienden con mayor rapidez que si se debe acceder a los datos desde la ubicación de almacenamiento principal.</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pic>
        <p:nvPicPr>
          <p:cNvPr id="785" name="Google Shape;785;p125"/>
          <p:cNvPicPr preferRelativeResize="0"/>
          <p:nvPr/>
        </p:nvPicPr>
        <p:blipFill>
          <a:blip r:embed="rId3">
            <a:alphaModFix/>
          </a:blip>
          <a:stretch>
            <a:fillRect/>
          </a:stretch>
        </p:blipFill>
        <p:spPr>
          <a:xfrm>
            <a:off x="7811413" y="4662150"/>
            <a:ext cx="1150750" cy="267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Secciones a probar</a:t>
            </a:r>
            <a:endParaRPr b="1" sz="4000">
              <a:solidFill>
                <a:schemeClr val="dk1"/>
              </a:solidFill>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12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2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96" name="Google Shape;796;p127"/>
          <p:cNvGrpSpPr/>
          <p:nvPr/>
        </p:nvGrpSpPr>
        <p:grpSpPr>
          <a:xfrm>
            <a:off x="4202550" y="994173"/>
            <a:ext cx="738900" cy="738900"/>
            <a:chOff x="4202550" y="994173"/>
            <a:chExt cx="738900" cy="738900"/>
          </a:xfrm>
        </p:grpSpPr>
        <p:sp>
          <p:nvSpPr>
            <p:cNvPr id="797" name="Google Shape;797;p12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8" name="Google Shape;798;p127"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12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04" name="Google Shape;804;p128"/>
          <p:cNvGrpSpPr/>
          <p:nvPr/>
        </p:nvGrpSpPr>
        <p:grpSpPr>
          <a:xfrm>
            <a:off x="457358" y="468285"/>
            <a:ext cx="431074" cy="431074"/>
            <a:chOff x="4202550" y="994173"/>
            <a:chExt cx="738900" cy="738900"/>
          </a:xfrm>
        </p:grpSpPr>
        <p:sp>
          <p:nvSpPr>
            <p:cNvPr id="805" name="Google Shape;805;p12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6" name="Google Shape;806;p12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07" name="Google Shape;807;p12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08" name="Google Shape;808;p128"/>
          <p:cNvSpPr txBox="1"/>
          <p:nvPr/>
        </p:nvSpPr>
        <p:spPr>
          <a:xfrm>
            <a:off x="457350" y="1725800"/>
            <a:ext cx="6820200" cy="600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Arial"/>
              <a:buChar char="✓"/>
            </a:pPr>
            <a:r>
              <a:rPr lang="es-419" sz="1350" u="sng">
                <a:solidFill>
                  <a:srgbClr val="83AEFB"/>
                </a:solidFill>
                <a:latin typeface="DM Sans"/>
                <a:ea typeface="DM Sans"/>
                <a:cs typeface="DM Sans"/>
                <a:sym typeface="DM Sans"/>
                <a:hlinkClick r:id="rId4">
                  <a:extLst>
                    <a:ext uri="{A12FA001-AC4F-418D-AE19-62706E023703}">
                      <ahyp:hlinkClr val="tx"/>
                    </a:ext>
                  </a:extLst>
                </a:hlinkClick>
              </a:rPr>
              <a:t>Extensiones de Chrome para Web Testing</a:t>
            </a:r>
            <a:endParaRPr sz="1350">
              <a:solidFill>
                <a:srgbClr val="83AEFB"/>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Arial"/>
              <a:buChar char="✓"/>
            </a:pPr>
            <a:r>
              <a:rPr lang="es-419" sz="1350" u="sng">
                <a:solidFill>
                  <a:srgbClr val="83AEFB"/>
                </a:solidFill>
                <a:latin typeface="DM Sans"/>
                <a:ea typeface="DM Sans"/>
                <a:cs typeface="DM Sans"/>
                <a:sym typeface="DM Sans"/>
                <a:hlinkClick r:id="rId5">
                  <a:extLst>
                    <a:ext uri="{A12FA001-AC4F-418D-AE19-62706E023703}">
                      <ahyp:hlinkClr val="tx"/>
                    </a:ext>
                  </a:extLst>
                </a:hlinkClick>
              </a:rPr>
              <a:t>Chrome Development Tools</a:t>
            </a:r>
            <a:endParaRPr sz="1350">
              <a:solidFill>
                <a:srgbClr val="83AEFB"/>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2" name="Shape 812"/>
        <p:cNvGrpSpPr/>
        <p:nvPr/>
      </p:nvGrpSpPr>
      <p:grpSpPr>
        <a:xfrm>
          <a:off x="0" y="0"/>
          <a:ext cx="0" cy="0"/>
          <a:chOff x="0" y="0"/>
          <a:chExt cx="0" cy="0"/>
        </a:xfrm>
      </p:grpSpPr>
      <p:sp>
        <p:nvSpPr>
          <p:cNvPr id="813" name="Google Shape;813;p12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130"/>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819" name="Google Shape;819;p130"/>
          <p:cNvSpPr txBox="1"/>
          <p:nvPr/>
        </p:nvSpPr>
        <p:spPr>
          <a:xfrm>
            <a:off x="2109143" y="2502363"/>
            <a:ext cx="49257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0FF00"/>
              </a:buClr>
              <a:buSzPts val="1350"/>
              <a:buFont typeface="Helvetica Neue"/>
              <a:buChar char="✓"/>
            </a:pPr>
            <a:r>
              <a:rPr lang="es-419" sz="1350">
                <a:solidFill>
                  <a:schemeClr val="lt1"/>
                </a:solidFill>
                <a:latin typeface="DM Sans"/>
                <a:ea typeface="DM Sans"/>
                <a:cs typeface="DM Sans"/>
                <a:sym typeface="DM Sans"/>
              </a:rPr>
              <a:t>Web Testing</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Char char="✓"/>
            </a:pPr>
            <a:r>
              <a:rPr lang="es-419" sz="1350">
                <a:solidFill>
                  <a:schemeClr val="lt1"/>
                </a:solidFill>
                <a:latin typeface="DM Sans"/>
                <a:ea typeface="DM Sans"/>
                <a:cs typeface="DM Sans"/>
                <a:sym typeface="DM Sans"/>
              </a:rPr>
              <a:t>Diferencia entre paginas dinamicas y estaticas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Char char="✓"/>
            </a:pPr>
            <a:r>
              <a:rPr lang="es-419" sz="1350">
                <a:solidFill>
                  <a:schemeClr val="lt1"/>
                </a:solidFill>
                <a:latin typeface="DM Sans"/>
                <a:ea typeface="DM Sans"/>
                <a:cs typeface="DM Sans"/>
                <a:sym typeface="DM Sans"/>
              </a:rPr>
              <a:t>Responsividad</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Char char="✓"/>
            </a:pPr>
            <a:r>
              <a:rPr lang="es-419" sz="1350">
                <a:solidFill>
                  <a:schemeClr val="lt1"/>
                </a:solidFill>
                <a:latin typeface="DM Sans"/>
                <a:ea typeface="DM Sans"/>
                <a:cs typeface="DM Sans"/>
                <a:sym typeface="DM Sans"/>
              </a:rPr>
              <a:t>Herramientas para Web Testing</a:t>
            </a:r>
            <a:endParaRPr sz="1350">
              <a:solidFill>
                <a:schemeClr val="lt1"/>
              </a:solidFill>
              <a:latin typeface="DM Sans"/>
              <a:ea typeface="DM Sans"/>
              <a:cs typeface="DM Sans"/>
              <a:sym typeface="DM Sans"/>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sp>
        <p:nvSpPr>
          <p:cNvPr id="824" name="Google Shape;824;p131"/>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pic>
        <p:nvPicPr>
          <p:cNvPr id="829" name="Google Shape;829;p132"/>
          <p:cNvPicPr preferRelativeResize="0"/>
          <p:nvPr/>
        </p:nvPicPr>
        <p:blipFill rotWithShape="1">
          <a:blip r:embed="rId3">
            <a:alphaModFix/>
          </a:blip>
          <a:srcRect b="0" l="0" r="0" t="0"/>
          <a:stretch/>
        </p:blipFill>
        <p:spPr>
          <a:xfrm>
            <a:off x="2466275" y="152400"/>
            <a:ext cx="4211460" cy="4838699"/>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sp>
        <p:nvSpPr>
          <p:cNvPr id="834" name="Google Shape;834;p13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pic>
        <p:nvPicPr>
          <p:cNvPr id="839" name="Google Shape;839;p134"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